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4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57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45CB3BCB-0946-A649-83D5-615EF2B94EC8}">
          <p14:sldIdLst>
            <p14:sldId id="256"/>
            <p14:sldId id="258"/>
            <p14:sldId id="257"/>
            <p14:sldId id="260"/>
            <p14:sldId id="259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07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2B1E"/>
    <a:srgbClr val="0039A6"/>
    <a:srgbClr val="103A1D"/>
    <a:srgbClr val="FFFFFF"/>
    <a:srgbClr val="2A030B"/>
    <a:srgbClr val="8A00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61" d="100"/>
          <a:sy n="61" d="100"/>
        </p:scale>
        <p:origin x="1440" y="60"/>
      </p:cViewPr>
      <p:guideLst>
        <p:guide orient="horz" pos="207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 showGuides="1">
      <p:cViewPr varScale="1">
        <p:scale>
          <a:sx n="139" d="100"/>
          <a:sy n="139" d="100"/>
        </p:scale>
        <p:origin x="-6896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E83311-4934-CE40-9504-106397E3E5E6}" type="datetimeFigureOut">
              <a:rPr lang="en-US" smtClean="0"/>
              <a:t>11/20/2025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ABD4B9-AE92-6D4B-AC15-678DE482C8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1298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6016D4-46A7-844A-A189-53DA10312B19}" type="datetimeFigureOut">
              <a:rPr lang="en-US" smtClean="0"/>
              <a:t>11/20/2025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F026E2-4224-F54A-A5C9-6D7E758A7F3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5906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ulny slide">
    <p:bg>
      <p:bgPr>
        <a:gradFill flip="none" rotWithShape="1">
          <a:gsLst>
            <a:gs pos="0">
              <a:schemeClr val="accent5"/>
            </a:gs>
            <a:gs pos="100000">
              <a:schemeClr val="tx2">
                <a:lumMod val="1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61128" y="1666122"/>
            <a:ext cx="6997072" cy="737380"/>
          </a:xfrm>
        </p:spPr>
        <p:txBody>
          <a:bodyPr lIns="0" tIns="0" rIns="0" bIns="0" anchor="t" anchorCtr="0">
            <a:normAutofit/>
          </a:bodyPr>
          <a:lstStyle>
            <a:lvl1pPr algn="l">
              <a:defRPr sz="3600" b="1"/>
            </a:lvl1pPr>
          </a:lstStyle>
          <a:p>
            <a:r>
              <a:rPr lang="cs-CZ" dirty="0"/>
              <a:t>Vložte názov prednášky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60500" y="2403502"/>
            <a:ext cx="6997072" cy="723284"/>
          </a:xfrm>
        </p:spPr>
        <p:txBody>
          <a:bodyPr lIns="0" tIns="0" rIns="0" bIns="0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Vložte podnapis prednášky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1461128" y="3918284"/>
            <a:ext cx="6997700" cy="79057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cs-CZ" dirty="0"/>
              <a:t>Titl. Meno Priezvisko, Titl.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382" y="6004854"/>
            <a:ext cx="2978150" cy="727075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8270418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Zaver">
    <p:bg>
      <p:bgPr>
        <a:gradFill flip="none" rotWithShape="1">
          <a:gsLst>
            <a:gs pos="0">
              <a:schemeClr val="accent5"/>
            </a:gs>
            <a:gs pos="100000">
              <a:schemeClr val="bg2">
                <a:lumMod val="1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461128" y="2855670"/>
            <a:ext cx="7225672" cy="1143000"/>
          </a:xfrm>
        </p:spPr>
        <p:txBody>
          <a:bodyPr lIns="0" tIns="0" rIns="0" bIns="0">
            <a:normAutofit/>
          </a:bodyPr>
          <a:lstStyle>
            <a:lvl1pPr algn="l">
              <a:defRPr sz="3600" b="1" baseline="0">
                <a:solidFill>
                  <a:srgbClr val="FFFFFF"/>
                </a:solidFill>
              </a:defRPr>
            </a:lvl1pPr>
          </a:lstStyle>
          <a:p>
            <a:r>
              <a:rPr lang="cs-CZ" dirty="0"/>
              <a:t>Ďakujem za pozornosť.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382" y="6004854"/>
            <a:ext cx="2978150" cy="727075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894411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sk-SK"/>
              <a:t>Vložte názov prezentácie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cs-CZ"/>
              <a:t>25. 7. 2012</a:t>
            </a:r>
            <a:endParaRPr lang="en-US" dirty="0"/>
          </a:p>
        </p:txBody>
      </p:sp>
      <p:sp>
        <p:nvSpPr>
          <p:cNvPr id="6" name="Chart Placeholder 5"/>
          <p:cNvSpPr>
            <a:spLocks noGrp="1"/>
          </p:cNvSpPr>
          <p:nvPr>
            <p:ph type="chart" sz="quarter" idx="12" hasCustomPrompt="1"/>
          </p:nvPr>
        </p:nvSpPr>
        <p:spPr>
          <a:xfrm>
            <a:off x="1461129" y="1549400"/>
            <a:ext cx="7225672" cy="4200525"/>
          </a:xfrm>
        </p:spPr>
        <p:txBody>
          <a:bodyPr/>
          <a:lstStyle/>
          <a:p>
            <a:r>
              <a:rPr lang="en-US" dirty="0"/>
              <a:t>Graf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 lIns="0">
            <a:normAutofit/>
          </a:bodyPr>
          <a:lstStyle>
            <a:lvl1pPr algn="l">
              <a:defRPr sz="2800" b="1"/>
            </a:lvl1pPr>
          </a:lstStyle>
          <a:p>
            <a:r>
              <a:rPr lang="cs-CZ" dirty="0"/>
              <a:t>Vložte názov grafu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59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lIns="0">
            <a:normAutofit/>
          </a:bodyPr>
          <a:lstStyle>
            <a:lvl1pPr algn="l">
              <a:defRPr sz="2800" b="1"/>
            </a:lvl1pPr>
          </a:lstStyle>
          <a:p>
            <a:r>
              <a:rPr lang="cs-CZ" dirty="0"/>
              <a:t>Vložte nadpis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sk-SK"/>
              <a:t>Vložte názov prezentácie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cs-CZ"/>
              <a:t>25. 7. 2012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838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lIns="0">
            <a:normAutofit/>
          </a:bodyPr>
          <a:lstStyle>
            <a:lvl1pPr algn="l">
              <a:defRPr sz="2800" b="1" baseline="0"/>
            </a:lvl1pPr>
          </a:lstStyle>
          <a:p>
            <a:r>
              <a:rPr lang="cs-CZ" dirty="0"/>
              <a:t>Vložte názov tabuľky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sk-SK"/>
              <a:t>Vložte názov prezentácie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cs-CZ"/>
              <a:t>25. 7. 2012</a:t>
            </a:r>
            <a:endParaRPr lang="en-US" dirty="0"/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2"/>
          </p:nvPr>
        </p:nvSpPr>
        <p:spPr>
          <a:xfrm>
            <a:off x="1447472" y="1543050"/>
            <a:ext cx="7239327" cy="4260850"/>
          </a:xfrm>
        </p:spPr>
        <p:txBody>
          <a:bodyPr/>
          <a:lstStyle/>
          <a:p>
            <a:r>
              <a:rPr lang="sk-SK"/>
              <a:t>Ak chcete pridať tabuľku, kliknite na ikonu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0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ani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lIns="0">
            <a:normAutofit/>
          </a:bodyPr>
          <a:lstStyle>
            <a:lvl1pPr algn="l">
              <a:defRPr sz="2800" b="1"/>
            </a:lvl1pPr>
          </a:lstStyle>
          <a:p>
            <a:r>
              <a:rPr lang="cs-CZ" dirty="0"/>
              <a:t>Vložte nadpis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sk-SK"/>
              <a:t>Vložte názov prezentácie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cs-CZ"/>
              <a:t>25. 7. 2012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454301" y="1509016"/>
            <a:ext cx="3632338" cy="4526659"/>
          </a:xfrm>
        </p:spPr>
        <p:txBody>
          <a:bodyPr lIns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5230020" y="1509016"/>
            <a:ext cx="3456780" cy="4526659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421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lIns="0">
            <a:normAutofit/>
          </a:bodyPr>
          <a:lstStyle>
            <a:lvl1pPr algn="l">
              <a:defRPr sz="2800" b="1"/>
            </a:lvl1pPr>
          </a:lstStyle>
          <a:p>
            <a:r>
              <a:rPr lang="cs-CZ"/>
              <a:t>Vložte nadpis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sk-SK"/>
              <a:t>Vložte názov prezentácie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cs-CZ"/>
              <a:t>25. 7. 2012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454301" y="1557338"/>
            <a:ext cx="7232499" cy="4368800"/>
          </a:xfrm>
        </p:spPr>
        <p:txBody>
          <a:bodyPr lIns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511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Graf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lIns="0">
            <a:normAutofit/>
          </a:bodyPr>
          <a:lstStyle>
            <a:lvl1pPr algn="l">
              <a:defRPr sz="2800" b="1"/>
            </a:lvl1pPr>
          </a:lstStyle>
          <a:p>
            <a:r>
              <a:rPr lang="cs-CZ" dirty="0"/>
              <a:t>Vložte nadpis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sk-SK"/>
              <a:t>Vložte názov prezentácie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cs-CZ"/>
              <a:t>25. 7. 2012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461128" y="1563688"/>
            <a:ext cx="3523095" cy="4403725"/>
          </a:xfrm>
        </p:spPr>
        <p:txBody>
          <a:bodyPr lIns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5154915" y="1563688"/>
            <a:ext cx="3531885" cy="440372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k-SK"/>
              <a:t>Kliknite sem a upravte štýly predlohy textu</a:t>
            </a:r>
          </a:p>
        </p:txBody>
      </p:sp>
    </p:spTree>
    <p:extLst>
      <p:ext uri="{BB962C8B-B14F-4D97-AF65-F5344CB8AC3E}">
        <p14:creationId xmlns:p14="http://schemas.microsoft.com/office/powerpoint/2010/main" val="124163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azok Graf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461128" y="5050843"/>
            <a:ext cx="7225671" cy="500424"/>
          </a:xfrm>
        </p:spPr>
        <p:txBody>
          <a:bodyPr lIns="0" rIns="0" anchor="b" anchorCtr="0">
            <a:normAutofit/>
          </a:bodyPr>
          <a:lstStyle>
            <a:lvl1pPr algn="l">
              <a:defRPr sz="2000" b="1"/>
            </a:lvl1pPr>
          </a:lstStyle>
          <a:p>
            <a:r>
              <a:rPr lang="cs-CZ" dirty="0"/>
              <a:t>Názov obrázku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sk-SK"/>
              <a:t>Vložte názov prezentácie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cs-CZ"/>
              <a:t>25. 7. 2012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461128" y="5551267"/>
            <a:ext cx="7225671" cy="391952"/>
          </a:xfrm>
        </p:spPr>
        <p:txBody>
          <a:bodyPr lIns="0" tIns="0" rIns="0" anchor="t" anchorCtr="0">
            <a:normAutofit/>
          </a:bodyPr>
          <a:lstStyle>
            <a:lvl1pPr marL="0" indent="0" algn="l"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 err="1"/>
              <a:t>Podnadpis</a:t>
            </a:r>
            <a:r>
              <a:rPr lang="en-US" dirty="0"/>
              <a:t> </a:t>
            </a:r>
            <a:r>
              <a:rPr lang="en-US" dirty="0" err="1"/>
              <a:t>obrázku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457200" y="409688"/>
            <a:ext cx="8229600" cy="426075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k-SK"/>
              <a:t>Kliknite sem a upravte štýly predlohy textu</a:t>
            </a:r>
          </a:p>
        </p:txBody>
      </p:sp>
    </p:spTree>
    <p:extLst>
      <p:ext uri="{BB962C8B-B14F-4D97-AF65-F5344CB8AC3E}">
        <p14:creationId xmlns:p14="http://schemas.microsoft.com/office/powerpoint/2010/main" val="2241543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azd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sk-SK"/>
              <a:t>Vložte názov prezentácie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cs-CZ"/>
              <a:t>25. 7. 2012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510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300" y="1600201"/>
            <a:ext cx="7232499" cy="421736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050" y="6006033"/>
            <a:ext cx="2978150" cy="727075"/>
          </a:xfrm>
          <a:prstGeom prst="rect">
            <a:avLst/>
          </a:prstGeom>
        </p:spPr>
      </p:pic>
      <p:sp>
        <p:nvSpPr>
          <p:cNvPr id="9" name="Footer Placeholder 8"/>
          <p:cNvSpPr>
            <a:spLocks noGrp="1"/>
          </p:cNvSpPr>
          <p:nvPr>
            <p:ph type="ftr" sz="quarter" idx="3"/>
          </p:nvPr>
        </p:nvSpPr>
        <p:spPr>
          <a:xfrm>
            <a:off x="3461645" y="6166959"/>
            <a:ext cx="3994206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sk-SK"/>
              <a:t>Vložte názov prezentácie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7551438" y="6162729"/>
            <a:ext cx="1135362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cs-CZ"/>
              <a:t>25. 7. 2012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258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41" r:id="rId1"/>
    <p:sldLayoutId id="2147484743" r:id="rId2"/>
    <p:sldLayoutId id="2147484744" r:id="rId3"/>
    <p:sldLayoutId id="2147484745" r:id="rId4"/>
    <p:sldLayoutId id="2147484746" r:id="rId5"/>
    <p:sldLayoutId id="2147484751" r:id="rId6"/>
    <p:sldLayoutId id="2147484748" r:id="rId7"/>
    <p:sldLayoutId id="2147484747" r:id="rId8"/>
    <p:sldLayoutId id="2147484749" r:id="rId9"/>
    <p:sldLayoutId id="2147484750" r:id="rId10"/>
  </p:sldLayoutIdLst>
  <p:hf sldNum="0" hdr="0"/>
  <p:txStyles>
    <p:titleStyle>
      <a:lvl1pPr algn="l" defTabSz="4572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5378" y="2428121"/>
            <a:ext cx="6997072" cy="1129329"/>
          </a:xfrm>
        </p:spPr>
        <p:txBody>
          <a:bodyPr>
            <a:normAutofit/>
          </a:bodyPr>
          <a:lstStyle/>
          <a:p>
            <a:r>
              <a:rPr lang="sk-SK" dirty="0"/>
              <a:t>DOKTORANDSKÉ ŠTÚDIUM</a:t>
            </a:r>
            <a:br>
              <a:rPr lang="sk-SK" dirty="0"/>
            </a:br>
            <a:r>
              <a:rPr lang="sk-SK" b="0" dirty="0"/>
              <a:t>AR 2025/2026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6820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B53AEB-CC24-6580-3FBD-F8B3377F33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9B095F31-AF1B-29E5-3C64-BD4BFFD6D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4766" y="274638"/>
            <a:ext cx="8112034" cy="909728"/>
          </a:xfrm>
        </p:spPr>
        <p:txBody>
          <a:bodyPr>
            <a:normAutofit/>
          </a:bodyPr>
          <a:lstStyle/>
          <a:p>
            <a:r>
              <a:rPr lang="sk-SK" dirty="0"/>
              <a:t>Transformácia Doktorandskej školy STU</a:t>
            </a:r>
          </a:p>
        </p:txBody>
      </p:sp>
      <p:sp>
        <p:nvSpPr>
          <p:cNvPr id="7" name="BlokTextu 6">
            <a:extLst>
              <a:ext uri="{FF2B5EF4-FFF2-40B4-BE49-F238E27FC236}">
                <a16:creationId xmlns:a16="http://schemas.microsoft.com/office/drawing/2014/main" id="{57AEDA6B-98D1-4D31-B10E-4F10BCD62A0F}"/>
              </a:ext>
            </a:extLst>
          </p:cNvPr>
          <p:cNvSpPr txBox="1"/>
          <p:nvPr/>
        </p:nvSpPr>
        <p:spPr>
          <a:xfrm>
            <a:off x="644433" y="2000016"/>
            <a:ext cx="7837715" cy="233910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None/>
            </a:pPr>
            <a:r>
              <a:rPr lang="sk-SK" dirty="0">
                <a:ea typeface="Times New Roman" panose="02020603050405020304" pitchFamily="18" charset="0"/>
              </a:rPr>
              <a:t>R</a:t>
            </a:r>
            <a:r>
              <a:rPr lang="sk-SK" sz="1800" dirty="0">
                <a:effectLst/>
                <a:ea typeface="Times New Roman" panose="02020603050405020304" pitchFamily="18" charset="0"/>
              </a:rPr>
              <a:t>ozvoj zručností v troch hlavných pilieroch: </a:t>
            </a:r>
          </a:p>
          <a:p>
            <a:pPr>
              <a:spcAft>
                <a:spcPts val="600"/>
              </a:spcAft>
              <a:buNone/>
            </a:pPr>
            <a:r>
              <a:rPr lang="sk-SK" sz="1800" dirty="0">
                <a:effectLst/>
                <a:ea typeface="Times New Roman" panose="02020603050405020304" pitchFamily="18" charset="0"/>
              </a:rPr>
              <a:t>1. </a:t>
            </a:r>
            <a:r>
              <a:rPr lang="sk-SK" sz="1800" b="1" dirty="0">
                <a:effectLst/>
                <a:ea typeface="Times New Roman" panose="02020603050405020304" pitchFamily="18" charset="0"/>
              </a:rPr>
              <a:t>Zručnosti pre akademickú kariéru</a:t>
            </a:r>
            <a:r>
              <a:rPr lang="sk-SK" sz="1800" dirty="0">
                <a:effectLst/>
                <a:ea typeface="Times New Roman" panose="02020603050405020304" pitchFamily="18" charset="0"/>
              </a:rPr>
              <a:t> (napr. akademické písanie, otvorená/zodpovedná veda, pedagogické zručnosti, AI) </a:t>
            </a:r>
          </a:p>
          <a:p>
            <a:pPr>
              <a:spcAft>
                <a:spcPts val="600"/>
              </a:spcAft>
              <a:buNone/>
            </a:pPr>
            <a:r>
              <a:rPr lang="sk-SK" sz="1800" dirty="0">
                <a:effectLst/>
                <a:ea typeface="Times New Roman" panose="02020603050405020304" pitchFamily="18" charset="0"/>
              </a:rPr>
              <a:t>2. </a:t>
            </a:r>
            <a:r>
              <a:rPr lang="sk-SK" sz="1800" b="1" dirty="0">
                <a:effectLst/>
                <a:ea typeface="Times New Roman" panose="02020603050405020304" pitchFamily="18" charset="0"/>
              </a:rPr>
              <a:t>Prenositeľné a mäkké zručnosti</a:t>
            </a:r>
            <a:r>
              <a:rPr lang="sk-SK" sz="1800" dirty="0">
                <a:effectLst/>
                <a:ea typeface="Times New Roman" panose="02020603050405020304" pitchFamily="18" charset="0"/>
              </a:rPr>
              <a:t> (napr. projektový manažment, komunikácia, manažment kariéry) </a:t>
            </a:r>
          </a:p>
          <a:p>
            <a:pPr>
              <a:spcAft>
                <a:spcPts val="600"/>
              </a:spcAft>
              <a:buNone/>
            </a:pPr>
            <a:r>
              <a:rPr lang="sk-SK" sz="1800" dirty="0">
                <a:effectLst/>
                <a:ea typeface="Times New Roman" panose="02020603050405020304" pitchFamily="18" charset="0"/>
              </a:rPr>
              <a:t>3. </a:t>
            </a:r>
            <a:r>
              <a:rPr lang="sk-SK" sz="1800" b="1" dirty="0">
                <a:effectLst/>
                <a:ea typeface="Times New Roman" panose="02020603050405020304" pitchFamily="18" charset="0"/>
              </a:rPr>
              <a:t>Zručnosti pre interdisciplinárny a aplikovaný výskum</a:t>
            </a:r>
            <a:r>
              <a:rPr lang="sk-SK" sz="1800" dirty="0">
                <a:effectLst/>
                <a:ea typeface="Times New Roman" panose="02020603050405020304" pitchFamily="18" charset="0"/>
              </a:rPr>
              <a:t> (zameranie na výzvy spoločenskej a hospodárskej praxe).</a:t>
            </a:r>
          </a:p>
        </p:txBody>
      </p:sp>
    </p:spTree>
    <p:extLst>
      <p:ext uri="{BB962C8B-B14F-4D97-AF65-F5344CB8AC3E}">
        <p14:creationId xmlns:p14="http://schemas.microsoft.com/office/powerpoint/2010/main" val="41973278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A293EB-9BB3-6613-A77E-CE316BCE65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1FACB962-FF85-0CD4-71F5-7E10E42A4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4766" y="274638"/>
            <a:ext cx="8112034" cy="909728"/>
          </a:xfrm>
        </p:spPr>
        <p:txBody>
          <a:bodyPr>
            <a:normAutofit/>
          </a:bodyPr>
          <a:lstStyle/>
          <a:p>
            <a:r>
              <a:rPr lang="sk-SK" dirty="0"/>
              <a:t>Transformácia Doktorandskej školy STU</a:t>
            </a:r>
          </a:p>
        </p:txBody>
      </p:sp>
      <p:graphicFrame>
        <p:nvGraphicFramePr>
          <p:cNvPr id="2" name="Tabuľka 1">
            <a:extLst>
              <a:ext uri="{FF2B5EF4-FFF2-40B4-BE49-F238E27FC236}">
                <a16:creationId xmlns:a16="http://schemas.microsoft.com/office/drawing/2014/main" id="{66922E90-B8C5-826E-FB7B-81F528F2A5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2135627"/>
              </p:ext>
            </p:extLst>
          </p:nvPr>
        </p:nvGraphicFramePr>
        <p:xfrm>
          <a:off x="496390" y="1598362"/>
          <a:ext cx="8190410" cy="34164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04650">
                  <a:extLst>
                    <a:ext uri="{9D8B030D-6E8A-4147-A177-3AD203B41FA5}">
                      <a16:colId xmlns:a16="http://schemas.microsoft.com/office/drawing/2014/main" val="414560443"/>
                    </a:ext>
                  </a:extLst>
                </a:gridCol>
                <a:gridCol w="2987181">
                  <a:extLst>
                    <a:ext uri="{9D8B030D-6E8A-4147-A177-3AD203B41FA5}">
                      <a16:colId xmlns:a16="http://schemas.microsoft.com/office/drawing/2014/main" val="2993778879"/>
                    </a:ext>
                  </a:extLst>
                </a:gridCol>
                <a:gridCol w="4098579">
                  <a:extLst>
                    <a:ext uri="{9D8B030D-6E8A-4147-A177-3AD203B41FA5}">
                      <a16:colId xmlns:a16="http://schemas.microsoft.com/office/drawing/2014/main" val="814077224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sk-SK" sz="16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sk-SK" sz="1600">
                          <a:effectLst/>
                          <a:latin typeface="+mn-lt"/>
                        </a:rPr>
                        <a:t>Súčasný stav DŠ (2019-2025)</a:t>
                      </a:r>
                      <a:endParaRPr lang="sk-SK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STU PhD. 2.0 (strategický cieľ)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083295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>
                          <a:effectLst/>
                          <a:latin typeface="+mn-lt"/>
                        </a:rPr>
                        <a:t>Štruktúra</a:t>
                      </a:r>
                      <a:endParaRPr lang="sk-SK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7313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Doplnkové, dobrovoľné aktivity, decentralizované aktivity (</a:t>
                      </a:r>
                      <a:r>
                        <a:rPr lang="sk-SK" sz="1600" dirty="0" err="1">
                          <a:effectLst/>
                          <a:latin typeface="+mn-lt"/>
                        </a:rPr>
                        <a:t>webináre</a:t>
                      </a:r>
                      <a:r>
                        <a:rPr lang="sk-SK" sz="1600" dirty="0">
                          <a:effectLst/>
                          <a:latin typeface="+mn-lt"/>
                        </a:rPr>
                        <a:t>) 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7313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Integrovaná, </a:t>
                      </a:r>
                      <a:r>
                        <a:rPr lang="sk-SK" sz="1600" dirty="0" err="1">
                          <a:effectLst/>
                          <a:latin typeface="+mn-lt"/>
                        </a:rPr>
                        <a:t>celouniverzitná</a:t>
                      </a:r>
                      <a:r>
                        <a:rPr lang="sk-SK" sz="1600" dirty="0">
                          <a:effectLst/>
                          <a:latin typeface="+mn-lt"/>
                        </a:rPr>
                        <a:t>, koordinovaná R-STU, alokácia získania určitého počtu ECTS kreditov ako povinných v rámci doktorandského štúdia (min. 20-30 ECTS)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19086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>
                          <a:effectLst/>
                          <a:latin typeface="+mn-lt"/>
                        </a:rPr>
                        <a:t>Zameranie</a:t>
                      </a:r>
                      <a:endParaRPr lang="sk-SK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7313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Publikovanie, etika, základy získavania grantov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7313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7 oblastí </a:t>
                      </a:r>
                      <a:r>
                        <a:rPr lang="sk-SK" sz="1600" dirty="0" err="1">
                          <a:effectLst/>
                          <a:latin typeface="+mn-lt"/>
                        </a:rPr>
                        <a:t>ResearchComp</a:t>
                      </a:r>
                      <a:r>
                        <a:rPr lang="sk-SK" sz="1600" dirty="0">
                          <a:effectLst/>
                          <a:latin typeface="+mn-lt"/>
                        </a:rPr>
                        <a:t>, silný </a:t>
                      </a:r>
                      <a:r>
                        <a:rPr lang="sk-SK" sz="1600" dirty="0" err="1">
                          <a:effectLst/>
                          <a:latin typeface="+mn-lt"/>
                        </a:rPr>
                        <a:t>fokus</a:t>
                      </a:r>
                      <a:r>
                        <a:rPr lang="sk-SK" sz="1600" dirty="0">
                          <a:effectLst/>
                          <a:latin typeface="+mn-lt"/>
                        </a:rPr>
                        <a:t> na </a:t>
                      </a:r>
                      <a:r>
                        <a:rPr lang="sk-SK" sz="1600" dirty="0" err="1">
                          <a:effectLst/>
                          <a:latin typeface="+mn-lt"/>
                        </a:rPr>
                        <a:t>Technology</a:t>
                      </a:r>
                      <a:r>
                        <a:rPr lang="sk-SK" sz="1600" dirty="0">
                          <a:effectLst/>
                          <a:latin typeface="+mn-lt"/>
                        </a:rPr>
                        <a:t> Transfer a </a:t>
                      </a:r>
                      <a:r>
                        <a:rPr lang="sk-SK" sz="1600" dirty="0" err="1">
                          <a:effectLst/>
                          <a:latin typeface="+mn-lt"/>
                        </a:rPr>
                        <a:t>Applied</a:t>
                      </a:r>
                      <a:r>
                        <a:rPr lang="sk-SK" sz="1600" dirty="0">
                          <a:effectLst/>
                          <a:latin typeface="+mn-lt"/>
                        </a:rPr>
                        <a:t> </a:t>
                      </a:r>
                      <a:r>
                        <a:rPr lang="sk-SK" sz="1600" dirty="0" err="1">
                          <a:effectLst/>
                          <a:latin typeface="+mn-lt"/>
                        </a:rPr>
                        <a:t>Tech</a:t>
                      </a:r>
                      <a:r>
                        <a:rPr lang="sk-SK" sz="1600" dirty="0">
                          <a:effectLst/>
                          <a:latin typeface="+mn-lt"/>
                        </a:rPr>
                        <a:t> Track (AI/DS)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034994"/>
                  </a:ext>
                </a:extLst>
              </a:tr>
              <a:tr h="4324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>
                          <a:effectLst/>
                          <a:latin typeface="+mn-lt"/>
                        </a:rPr>
                        <a:t>Mobilitná stratégia</a:t>
                      </a:r>
                      <a:endParaRPr lang="sk-SK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7313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87313" algn="l"/>
                        </a:tabLst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Propagácia štipendií 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7313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dirty="0">
                          <a:effectLst/>
                          <a:latin typeface="+mn-lt"/>
                        </a:rPr>
                        <a:t>Rozvoj integrácie zahraničných a domácich študentov, povinné zahraničné/tuzemské stáže (min. 3-6 mesiacov) na zlepšenie nízkej miery mobility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96921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98345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AB2C64-71F5-9DF3-ECC7-99E04D6738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54C56756-78F9-DB2A-76D9-5C73A8FAF6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4766" y="274638"/>
            <a:ext cx="8112034" cy="909728"/>
          </a:xfrm>
        </p:spPr>
        <p:txBody>
          <a:bodyPr>
            <a:normAutofit/>
          </a:bodyPr>
          <a:lstStyle/>
          <a:p>
            <a:r>
              <a:rPr lang="sk-SK" dirty="0">
                <a:solidFill>
                  <a:srgbClr val="000000"/>
                </a:solidFill>
                <a:ea typeface="Calibri" panose="020F0502020204030204" pitchFamily="34" charset="0"/>
              </a:rPr>
              <a:t>Návrh štruktúry a kurikula STU-PhD 2.0</a:t>
            </a:r>
            <a:endParaRPr lang="sk-SK" dirty="0"/>
          </a:p>
        </p:txBody>
      </p:sp>
      <p:sp>
        <p:nvSpPr>
          <p:cNvPr id="7" name="BlokTextu 6">
            <a:extLst>
              <a:ext uri="{FF2B5EF4-FFF2-40B4-BE49-F238E27FC236}">
                <a16:creationId xmlns:a16="http://schemas.microsoft.com/office/drawing/2014/main" id="{34377BF9-07CB-BDBE-C036-8ACE3493A987}"/>
              </a:ext>
            </a:extLst>
          </p:cNvPr>
          <p:cNvSpPr txBox="1"/>
          <p:nvPr/>
        </p:nvSpPr>
        <p:spPr>
          <a:xfrm>
            <a:off x="1733006" y="1000758"/>
            <a:ext cx="5795554" cy="367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200"/>
              </a:spcBef>
              <a:buNone/>
            </a:pPr>
            <a:r>
              <a:rPr lang="sk-SK" sz="1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Modulárny systém vzdelávania (moduly A, B, C)</a:t>
            </a:r>
            <a:endParaRPr lang="sk-SK" sz="1800" b="1" dirty="0">
              <a:solidFill>
                <a:srgbClr val="1F4D78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BlokTextu 8">
            <a:extLst>
              <a:ext uri="{FF2B5EF4-FFF2-40B4-BE49-F238E27FC236}">
                <a16:creationId xmlns:a16="http://schemas.microsoft.com/office/drawing/2014/main" id="{E4D726E5-44DD-076A-24C0-CF1CB95F5943}"/>
              </a:ext>
            </a:extLst>
          </p:cNvPr>
          <p:cNvSpPr txBox="1"/>
          <p:nvPr/>
        </p:nvSpPr>
        <p:spPr>
          <a:xfrm>
            <a:off x="661851" y="1643739"/>
            <a:ext cx="7502435" cy="367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200"/>
              </a:spcBef>
              <a:buNone/>
            </a:pPr>
            <a:r>
              <a:rPr lang="sk-SK" sz="1800" b="1" i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Modul A: predmety/kurzy odbornej špecializácie (</a:t>
            </a:r>
            <a:r>
              <a:rPr lang="sk-SK" sz="1800" b="1" i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Core</a:t>
            </a:r>
            <a:r>
              <a:rPr lang="sk-SK" sz="1800" b="1" i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k-SK" sz="1800" b="1" i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sk-SK" sz="1800" b="1" i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sk-SK" sz="1800" b="1" i="1" dirty="0">
              <a:solidFill>
                <a:srgbClr val="2E74B5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BlokTextu 10">
            <a:extLst>
              <a:ext uri="{FF2B5EF4-FFF2-40B4-BE49-F238E27FC236}">
                <a16:creationId xmlns:a16="http://schemas.microsoft.com/office/drawing/2014/main" id="{F321FA4A-B126-B504-5A55-5D6E09C8E2A2}"/>
              </a:ext>
            </a:extLst>
          </p:cNvPr>
          <p:cNvSpPr txBox="1"/>
          <p:nvPr/>
        </p:nvSpPr>
        <p:spPr>
          <a:xfrm>
            <a:off x="661851" y="2266635"/>
            <a:ext cx="6992983" cy="367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200"/>
              </a:spcBef>
              <a:buNone/>
            </a:pPr>
            <a:r>
              <a:rPr lang="sk-SK" sz="1800" b="1" i="1" dirty="0">
                <a:solidFill>
                  <a:srgbClr val="C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Modul B: prenositeľné kompetencie (</a:t>
            </a:r>
            <a:r>
              <a:rPr lang="sk-SK" sz="1800" b="1" i="1" dirty="0" err="1">
                <a:solidFill>
                  <a:srgbClr val="C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Transferable</a:t>
            </a:r>
            <a:r>
              <a:rPr lang="sk-SK" sz="1800" b="1" i="1" dirty="0">
                <a:solidFill>
                  <a:srgbClr val="C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k-SK" sz="1800" b="1" i="1" dirty="0" err="1">
                <a:solidFill>
                  <a:srgbClr val="C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Skills</a:t>
            </a:r>
            <a:r>
              <a:rPr lang="sk-SK" sz="1800" b="1" i="1" dirty="0">
                <a:solidFill>
                  <a:srgbClr val="C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3" name="BlokTextu 12">
            <a:extLst>
              <a:ext uri="{FF2B5EF4-FFF2-40B4-BE49-F238E27FC236}">
                <a16:creationId xmlns:a16="http://schemas.microsoft.com/office/drawing/2014/main" id="{FE1D76EA-F3AF-085F-0F2C-8C148C631CDE}"/>
              </a:ext>
            </a:extLst>
          </p:cNvPr>
          <p:cNvSpPr txBox="1"/>
          <p:nvPr/>
        </p:nvSpPr>
        <p:spPr>
          <a:xfrm>
            <a:off x="457200" y="2764088"/>
            <a:ext cx="8229600" cy="309315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lvl="0" indent="-342900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k-SK" sz="1800" b="1" dirty="0">
                <a:effectLst/>
                <a:ea typeface="Times New Roman" panose="02020603050405020304" pitchFamily="18" charset="0"/>
              </a:rPr>
              <a:t>Vedecká komunikácia, spoločenský dopad:</a:t>
            </a:r>
            <a:r>
              <a:rPr lang="sk-SK" sz="1800" dirty="0">
                <a:effectLst/>
                <a:ea typeface="Times New Roman" panose="02020603050405020304" pitchFamily="18" charset="0"/>
              </a:rPr>
              <a:t> pokročilé akademické písanie (publikovanie v časopisoch Q1/Q2), efektívne prezentačné techniky, popularizácia vedy a profesionálna </a:t>
            </a:r>
            <a:r>
              <a:rPr lang="sk-SK" sz="1800" dirty="0" err="1">
                <a:effectLst/>
                <a:ea typeface="Times New Roman" panose="02020603050405020304" pitchFamily="18" charset="0"/>
              </a:rPr>
              <a:t>diseminácia</a:t>
            </a:r>
            <a:r>
              <a:rPr lang="sk-SK" sz="1800" dirty="0">
                <a:effectLst/>
                <a:ea typeface="Times New Roman" panose="02020603050405020304" pitchFamily="18" charset="0"/>
              </a:rPr>
              <a:t> výsledkov</a:t>
            </a:r>
          </a:p>
          <a:p>
            <a:pPr marL="342900" lvl="0" indent="-342900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k-SK" sz="1800" b="1" dirty="0">
                <a:effectLst/>
                <a:ea typeface="Times New Roman" panose="02020603050405020304" pitchFamily="18" charset="0"/>
              </a:rPr>
              <a:t>Projektový manažment a financovanie:</a:t>
            </a:r>
            <a:r>
              <a:rPr lang="sk-SK" sz="1800" dirty="0">
                <a:effectLst/>
                <a:ea typeface="Times New Roman" panose="02020603050405020304" pitchFamily="18" charset="0"/>
              </a:rPr>
              <a:t> Stratégie písania a riadenia národných (VEGA, APVV) a medzinárodných (</a:t>
            </a:r>
            <a:r>
              <a:rPr lang="sk-SK" sz="1800" dirty="0" err="1">
                <a:effectLst/>
                <a:ea typeface="Times New Roman" panose="02020603050405020304" pitchFamily="18" charset="0"/>
              </a:rPr>
              <a:t>Horizon</a:t>
            </a:r>
            <a:r>
              <a:rPr lang="sk-SK" sz="1800" dirty="0">
                <a:effectLst/>
                <a:ea typeface="Times New Roman" panose="02020603050405020304" pitchFamily="18" charset="0"/>
              </a:rPr>
              <a:t> </a:t>
            </a:r>
            <a:r>
              <a:rPr lang="sk-SK" sz="1800" dirty="0" err="1">
                <a:effectLst/>
                <a:ea typeface="Times New Roman" panose="02020603050405020304" pitchFamily="18" charset="0"/>
              </a:rPr>
              <a:t>Europe</a:t>
            </a:r>
            <a:r>
              <a:rPr lang="sk-SK" sz="1800" dirty="0">
                <a:effectLst/>
                <a:ea typeface="Times New Roman" panose="02020603050405020304" pitchFamily="18" charset="0"/>
              </a:rPr>
              <a:t>) grantov. Tento tréning je nevyhnutný pre </a:t>
            </a:r>
            <a:r>
              <a:rPr lang="sk-SK" sz="1800" dirty="0" err="1">
                <a:effectLst/>
                <a:ea typeface="Times New Roman" panose="02020603050405020304" pitchFamily="18" charset="0"/>
              </a:rPr>
              <a:t>získavnie</a:t>
            </a:r>
            <a:r>
              <a:rPr lang="sk-SK" sz="1800" dirty="0">
                <a:effectLst/>
                <a:ea typeface="Times New Roman" panose="02020603050405020304" pitchFamily="18" charset="0"/>
              </a:rPr>
              <a:t> zdrojov </a:t>
            </a:r>
          </a:p>
          <a:p>
            <a:pPr marL="342900" lvl="0" indent="-342900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k-SK" sz="1800" b="1" dirty="0">
                <a:effectLst/>
                <a:ea typeface="Times New Roman" panose="02020603050405020304" pitchFamily="18" charset="0"/>
              </a:rPr>
              <a:t>Etika, integrita, otvorená veda</a:t>
            </a:r>
            <a:endParaRPr lang="sk-SK" sz="1800" dirty="0">
              <a:effectLst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k-SK" sz="1800" b="1" dirty="0">
                <a:effectLst/>
                <a:ea typeface="Times New Roman" panose="02020603050405020304" pitchFamily="18" charset="0"/>
              </a:rPr>
              <a:t>Kariérny a profesionálny manažment:</a:t>
            </a:r>
            <a:r>
              <a:rPr lang="sk-SK" sz="1800" dirty="0">
                <a:effectLst/>
                <a:ea typeface="Times New Roman" panose="02020603050405020304" pitchFamily="18" charset="0"/>
              </a:rPr>
              <a:t> strategický rozvoj kariéry, sieťovanie a budovanie medzinárodných kontaktov, získanie pedagogických kompetencií </a:t>
            </a:r>
          </a:p>
        </p:txBody>
      </p:sp>
    </p:spTree>
    <p:extLst>
      <p:ext uri="{BB962C8B-B14F-4D97-AF65-F5344CB8AC3E}">
        <p14:creationId xmlns:p14="http://schemas.microsoft.com/office/powerpoint/2010/main" val="27608940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916FF8-9FA8-0C83-6C74-C686FBD414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51322223-9FC3-68D5-10F7-6247C2950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4766" y="274638"/>
            <a:ext cx="8112034" cy="909728"/>
          </a:xfrm>
        </p:spPr>
        <p:txBody>
          <a:bodyPr>
            <a:normAutofit/>
          </a:bodyPr>
          <a:lstStyle/>
          <a:p>
            <a:r>
              <a:rPr lang="sk-SK" dirty="0">
                <a:solidFill>
                  <a:srgbClr val="000000"/>
                </a:solidFill>
                <a:ea typeface="Calibri" panose="020F0502020204030204" pitchFamily="34" charset="0"/>
              </a:rPr>
              <a:t>Návrh štruktúry a kurikula STU-PhD 2.0</a:t>
            </a:r>
            <a:endParaRPr lang="sk-SK" dirty="0"/>
          </a:p>
        </p:txBody>
      </p:sp>
      <p:sp>
        <p:nvSpPr>
          <p:cNvPr id="7" name="BlokTextu 6">
            <a:extLst>
              <a:ext uri="{FF2B5EF4-FFF2-40B4-BE49-F238E27FC236}">
                <a16:creationId xmlns:a16="http://schemas.microsoft.com/office/drawing/2014/main" id="{7883369B-C9D4-8497-FB15-D1418904B147}"/>
              </a:ext>
            </a:extLst>
          </p:cNvPr>
          <p:cNvSpPr txBox="1"/>
          <p:nvPr/>
        </p:nvSpPr>
        <p:spPr>
          <a:xfrm>
            <a:off x="1733006" y="1000758"/>
            <a:ext cx="5795554" cy="367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200"/>
              </a:spcBef>
              <a:buNone/>
            </a:pPr>
            <a:r>
              <a:rPr lang="sk-SK" sz="1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Modulárny systém vzdelávania (moduly A, B, C)</a:t>
            </a:r>
            <a:endParaRPr lang="sk-SK" sz="1800" b="1" dirty="0">
              <a:solidFill>
                <a:srgbClr val="1F4D78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BlokTextu 10">
            <a:extLst>
              <a:ext uri="{FF2B5EF4-FFF2-40B4-BE49-F238E27FC236}">
                <a16:creationId xmlns:a16="http://schemas.microsoft.com/office/drawing/2014/main" id="{F4FF32EC-7444-DAC9-FC57-838FF5E83041}"/>
              </a:ext>
            </a:extLst>
          </p:cNvPr>
          <p:cNvSpPr txBox="1"/>
          <p:nvPr/>
        </p:nvSpPr>
        <p:spPr>
          <a:xfrm>
            <a:off x="574766" y="1731676"/>
            <a:ext cx="7985760" cy="367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200"/>
              </a:spcBef>
            </a:pPr>
            <a:r>
              <a:rPr lang="sk-SK" sz="1800" b="1" i="1" dirty="0">
                <a:solidFill>
                  <a:srgbClr val="C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Modul C: </a:t>
            </a:r>
            <a:r>
              <a:rPr lang="sk-SK" b="1" i="1" dirty="0">
                <a:solidFill>
                  <a:srgbClr val="C00000"/>
                </a:solidFill>
              </a:rPr>
              <a:t>Aplikované technológie a digitalizácia (</a:t>
            </a:r>
            <a:r>
              <a:rPr lang="sk-SK" b="1" i="1" dirty="0" err="1">
                <a:solidFill>
                  <a:srgbClr val="C00000"/>
                </a:solidFill>
              </a:rPr>
              <a:t>Applied</a:t>
            </a:r>
            <a:r>
              <a:rPr lang="sk-SK" b="1" i="1" dirty="0">
                <a:solidFill>
                  <a:srgbClr val="C00000"/>
                </a:solidFill>
              </a:rPr>
              <a:t> </a:t>
            </a:r>
            <a:r>
              <a:rPr lang="sk-SK" b="1" i="1" dirty="0" err="1">
                <a:solidFill>
                  <a:srgbClr val="C00000"/>
                </a:solidFill>
              </a:rPr>
              <a:t>Tech</a:t>
            </a:r>
            <a:r>
              <a:rPr lang="sk-SK" b="1" i="1" dirty="0">
                <a:solidFill>
                  <a:srgbClr val="C00000"/>
                </a:solidFill>
              </a:rPr>
              <a:t> Track)</a:t>
            </a:r>
            <a:endParaRPr lang="sk-SK" sz="1800" b="1" i="1" dirty="0">
              <a:solidFill>
                <a:srgbClr val="C0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BlokTextu 12">
            <a:extLst>
              <a:ext uri="{FF2B5EF4-FFF2-40B4-BE49-F238E27FC236}">
                <a16:creationId xmlns:a16="http://schemas.microsoft.com/office/drawing/2014/main" id="{3AB99B82-0897-6980-4A5D-27C7A5C2C92C}"/>
              </a:ext>
            </a:extLst>
          </p:cNvPr>
          <p:cNvSpPr txBox="1"/>
          <p:nvPr/>
        </p:nvSpPr>
        <p:spPr>
          <a:xfrm>
            <a:off x="574766" y="2573895"/>
            <a:ext cx="8229600" cy="218521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k-SK" dirty="0" err="1"/>
              <a:t>Data</a:t>
            </a:r>
            <a:r>
              <a:rPr lang="sk-SK" dirty="0"/>
              <a:t> </a:t>
            </a:r>
            <a:r>
              <a:rPr lang="sk-SK" dirty="0" err="1"/>
              <a:t>Science</a:t>
            </a:r>
            <a:r>
              <a:rPr lang="sk-SK" dirty="0"/>
              <a:t> a AI vo výskume, pokročilé AI metódy, pokročilé štatistické metódy</a:t>
            </a: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k-SK" dirty="0"/>
              <a:t>Praktické aspekty manipulácie s rozsiahlymi, komplexnými dátami, otvorené dáta a dátová kybernetická bezpečnosť </a:t>
            </a: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k-SK" dirty="0"/>
              <a:t>TTO, IPR a zakladanie </a:t>
            </a:r>
            <a:r>
              <a:rPr lang="sk-SK" dirty="0" err="1"/>
              <a:t>spin-offov</a:t>
            </a:r>
            <a:r>
              <a:rPr lang="sk-SK" dirty="0"/>
              <a:t>: tréning v procesoch technologického transferu, licenčných dohodách, ochrane IP a právnych aspektoch komercializácie </a:t>
            </a:r>
          </a:p>
        </p:txBody>
      </p:sp>
    </p:spTree>
    <p:extLst>
      <p:ext uri="{BB962C8B-B14F-4D97-AF65-F5344CB8AC3E}">
        <p14:creationId xmlns:p14="http://schemas.microsoft.com/office/powerpoint/2010/main" val="16661779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71D9F1-584B-2FDF-C9C1-9B18D717DE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7A39FD14-D36F-9D15-4894-90F22D9C8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645" y="274638"/>
            <a:ext cx="8390709" cy="909728"/>
          </a:xfrm>
        </p:spPr>
        <p:txBody>
          <a:bodyPr>
            <a:normAutofit fontScale="90000"/>
          </a:bodyPr>
          <a:lstStyle/>
          <a:p>
            <a:r>
              <a:rPr lang="sk-SK" dirty="0"/>
              <a:t>Návrh transformácie doktorandskej školy STU-PhD 2.0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E2C702F-ECC4-4131-DAE9-B7369660E2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287" y="1167260"/>
            <a:ext cx="8227424" cy="466281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sk-SK" altLang="sk-SK" sz="18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sk-SK" altLang="sk-SK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Režim pre prechodné obdobie – krok 1 k vytvoreniu STU-PhD 2.0:</a:t>
            </a:r>
            <a:endParaRPr kumimoji="0" lang="sk-SK" altLang="sk-SK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sk-SK" altLang="sk-SK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sk-SK" altLang="sk-SK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 prvom kroku </a:t>
            </a:r>
            <a:r>
              <a:rPr kumimoji="0" lang="sk-SK" altLang="sk-SK" sz="1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fakulty poskytnú </a:t>
            </a:r>
            <a:r>
              <a:rPr kumimoji="0" lang="sk-SK" altLang="sk-SK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prostredníctvom prodekanov pre </a:t>
            </a:r>
            <a:r>
              <a:rPr kumimoji="0" lang="sk-SK" altLang="sk-SK" sz="1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VaV</a:t>
            </a:r>
            <a:r>
              <a:rPr kumimoji="0" lang="sk-SK" altLang="sk-SK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alebo prodekanov pre vzdelávanie </a:t>
            </a:r>
            <a:r>
              <a:rPr kumimoji="0" lang="sk-SK" altLang="sk-SK" sz="1800" b="1" i="0" u="sng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vybrané existujúce </a:t>
            </a:r>
            <a:r>
              <a:rPr kumimoji="0" lang="sk-SK" altLang="sk-SK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kurzy/prednášky/aktivity do ponuky </a:t>
            </a:r>
            <a:r>
              <a:rPr kumimoji="0" lang="sk-SK" altLang="sk-SK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Doktorandskej školy.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sk-SK" altLang="sk-SK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sk-SK" altLang="sk-SK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Voľné kapacity týchto aktivít budú zdieľané s ostatnými fakultami.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sk-SK" altLang="sk-SK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>
              <a:spcAft>
                <a:spcPts val="600"/>
              </a:spcAft>
            </a:pPr>
            <a:r>
              <a:rPr lang="en-US" b="1" dirty="0">
                <a:solidFill>
                  <a:srgbClr val="FF0000"/>
                </a:solidFill>
              </a:rPr>
              <a:t>ÚAMM:</a:t>
            </a:r>
            <a:r>
              <a:rPr lang="sk-SK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Experimentálne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metódy</a:t>
            </a:r>
            <a:r>
              <a:rPr lang="en-US" b="1" dirty="0">
                <a:solidFill>
                  <a:srgbClr val="FF0000"/>
                </a:solidFill>
              </a:rPr>
              <a:t> (v </a:t>
            </a:r>
            <a:r>
              <a:rPr lang="en-US" b="1" dirty="0" err="1">
                <a:solidFill>
                  <a:srgbClr val="FF0000"/>
                </a:solidFill>
              </a:rPr>
              <a:t>mechanike</a:t>
            </a:r>
            <a:r>
              <a:rPr lang="en-US" b="1" dirty="0">
                <a:solidFill>
                  <a:srgbClr val="FF0000"/>
                </a:solidFill>
              </a:rPr>
              <a:t>) a </a:t>
            </a:r>
            <a:r>
              <a:rPr lang="en-US" b="1" dirty="0" err="1">
                <a:solidFill>
                  <a:srgbClr val="FF0000"/>
                </a:solidFill>
              </a:rPr>
              <a:t>diagnostika</a:t>
            </a:r>
            <a:br>
              <a:rPr lang="en-US" dirty="0"/>
            </a:br>
            <a:endParaRPr kumimoji="0" lang="sk-SK" altLang="sk-SK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sk-SK" altLang="sk-SK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Fakulty by mali </a:t>
            </a:r>
            <a:r>
              <a:rPr kumimoji="0" lang="sk-SK" altLang="sk-SK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 existujúcich programoch </a:t>
            </a:r>
            <a:r>
              <a:rPr kumimoji="0" lang="sk-SK" altLang="sk-SK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rozhodnúť, </a:t>
            </a:r>
            <a:r>
              <a:rPr kumimoji="0" lang="sk-SK" altLang="sk-SK" sz="1800" b="0" i="1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ako budú uznávať aktivity doktorandskej školy v súčasných predmetoch programu</a:t>
            </a:r>
            <a:r>
              <a:rPr kumimoji="0" lang="sk-SK" altLang="sk-SK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sk-SK" altLang="sk-SK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7568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F67844-833D-4C60-EE6F-9159592D5B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3DE69CBB-34D3-BDED-966B-1BD987843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DOKTORANDSKÉ ŠTÚDIUM</a:t>
            </a:r>
            <a:br>
              <a:rPr lang="sk-SK" dirty="0"/>
            </a:br>
            <a:r>
              <a:rPr lang="sk-SK" b="0" dirty="0"/>
              <a:t>AR 2025/2026</a:t>
            </a:r>
          </a:p>
        </p:txBody>
      </p:sp>
      <p:sp>
        <p:nvSpPr>
          <p:cNvPr id="7" name="BlokTextu 6">
            <a:extLst>
              <a:ext uri="{FF2B5EF4-FFF2-40B4-BE49-F238E27FC236}">
                <a16:creationId xmlns:a16="http://schemas.microsoft.com/office/drawing/2014/main" id="{F1A0C7DD-19D1-AFF8-2E1E-B28EE9272A9E}"/>
              </a:ext>
            </a:extLst>
          </p:cNvPr>
          <p:cNvSpPr txBox="1"/>
          <p:nvPr/>
        </p:nvSpPr>
        <p:spPr>
          <a:xfrm>
            <a:off x="740228" y="1782395"/>
            <a:ext cx="7698378" cy="329320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buNone/>
            </a:pPr>
            <a:r>
              <a:rPr lang="sk-SK" u="sng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Študijný odbor</a:t>
            </a:r>
            <a:r>
              <a:rPr lang="sk-SK" b="1" u="sng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Strojárstvo </a:t>
            </a:r>
            <a:r>
              <a:rPr lang="sk-SK" u="sng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– študijné programy:</a:t>
            </a:r>
            <a:endParaRPr lang="sk-SK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  <a:tabLst>
                <a:tab pos="457200" algn="l"/>
                <a:tab pos="4127500" algn="l"/>
              </a:tabLst>
            </a:pPr>
            <a:r>
              <a:rPr lang="sk-SK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aplikovaná mechanika	SJ/AJ</a:t>
            </a:r>
          </a:p>
          <a:p>
            <a:pPr marL="342900" lvl="0" indent="-342900"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k-SK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dopravné stroje a zariadenia</a:t>
            </a:r>
          </a:p>
          <a:p>
            <a:pPr marL="342900" lvl="0" indent="-342900"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k-SK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energetické stroje a zariadenia</a:t>
            </a:r>
          </a:p>
          <a:p>
            <a:pPr marL="342900" lvl="0" indent="-342900">
              <a:buFont typeface="Symbol" panose="05050102010706020507" pitchFamily="18" charset="2"/>
              <a:buChar char=""/>
              <a:tabLst>
                <a:tab pos="457200" algn="l"/>
                <a:tab pos="4127500" algn="l"/>
              </a:tabLst>
            </a:pPr>
            <a:r>
              <a:rPr lang="sk-SK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Metrológia	SJ/AJ</a:t>
            </a:r>
          </a:p>
          <a:p>
            <a:pPr marL="342900" lvl="0" indent="-342900"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k-SK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procesná technika</a:t>
            </a:r>
          </a:p>
          <a:p>
            <a:pPr marL="342900" lvl="0" indent="-342900"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k-SK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strojárske technológie a materiály</a:t>
            </a:r>
          </a:p>
          <a:p>
            <a:pPr marL="342900" lvl="0" indent="-342900">
              <a:buFont typeface="Symbol" panose="05050102010706020507" pitchFamily="18" charset="2"/>
              <a:buChar char=""/>
              <a:tabLst>
                <a:tab pos="457200" algn="l"/>
                <a:tab pos="4127500" algn="l"/>
              </a:tabLst>
            </a:pPr>
            <a:r>
              <a:rPr lang="sk-SK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výrobné stroje a zariadenia	SJ/AJ</a:t>
            </a:r>
          </a:p>
          <a:p>
            <a:pPr>
              <a:buNone/>
            </a:pPr>
            <a:r>
              <a:rPr lang="sk-SK" u="none" strike="noStrike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sk-SK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  <a:buNone/>
            </a:pPr>
            <a:r>
              <a:rPr lang="sk-SK" u="sng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Študijný odbor</a:t>
            </a:r>
            <a:r>
              <a:rPr lang="sk-SK" b="1" u="sng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Kybernetika </a:t>
            </a:r>
            <a:r>
              <a:rPr lang="sk-SK" u="sng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– študijné programy:</a:t>
            </a:r>
            <a:endParaRPr lang="sk-SK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k-SK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automatizácia a informatizácia strojov a procesov</a:t>
            </a:r>
          </a:p>
        </p:txBody>
      </p:sp>
    </p:spTree>
    <p:extLst>
      <p:ext uri="{BB962C8B-B14F-4D97-AF65-F5344CB8AC3E}">
        <p14:creationId xmlns:p14="http://schemas.microsoft.com/office/powerpoint/2010/main" val="3890651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C8F35969-F522-F3F3-2ADC-F25313A3F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Prijímacie konanie </a:t>
            </a:r>
            <a:br>
              <a:rPr lang="sk-SK" dirty="0"/>
            </a:br>
            <a:r>
              <a:rPr lang="sk-SK" dirty="0"/>
              <a:t>AR 2025/2026</a:t>
            </a:r>
          </a:p>
        </p:txBody>
      </p:sp>
      <p:sp>
        <p:nvSpPr>
          <p:cNvPr id="9" name="BlokTextu 8">
            <a:extLst>
              <a:ext uri="{FF2B5EF4-FFF2-40B4-BE49-F238E27FC236}">
                <a16:creationId xmlns:a16="http://schemas.microsoft.com/office/drawing/2014/main" id="{66B6587E-A7DD-B048-F863-D5E2419BFD81}"/>
              </a:ext>
            </a:extLst>
          </p:cNvPr>
          <p:cNvSpPr txBox="1"/>
          <p:nvPr/>
        </p:nvSpPr>
        <p:spPr>
          <a:xfrm>
            <a:off x="592183" y="1995571"/>
            <a:ext cx="7881257" cy="248952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 panose="020F0502020204030204" pitchFamily="34" charset="0"/>
                <a:cs typeface="Times New Roman" panose="02020603050405020304" pitchFamily="18" charset="0"/>
              </a:rPr>
              <a:t>Rámcový obsah p</a:t>
            </a:r>
            <a:r>
              <a:rPr lang="sk-SK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rijímacích skúšok: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lphaLcParenR"/>
              <a:tabLst>
                <a:tab pos="457200" algn="l"/>
              </a:tabLst>
            </a:pPr>
            <a:r>
              <a:rPr lang="sk-SK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zhodnotenie študijných výsledkov inžinierskeho/magisterského štúdia          príslušného alebo príbuzného študijného odboru (programu),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lphaLcParenR"/>
              <a:tabLst>
                <a:tab pos="457200" algn="l"/>
              </a:tabLst>
            </a:pPr>
            <a:r>
              <a:rPr lang="sk-SK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preverenie znalosti daného odboru,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lphaLcParenR"/>
              <a:tabLst>
                <a:tab pos="457200" algn="l"/>
              </a:tabLst>
            </a:pPr>
            <a:r>
              <a:rPr lang="sk-SK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test z cudzieho jazyka,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lphaLcParenR"/>
              <a:tabLst>
                <a:tab pos="457200" algn="l"/>
              </a:tabLst>
            </a:pPr>
            <a:r>
              <a:rPr lang="sk-SK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zhodnotenie účasti žiadateľa vo vedeckovýskumnej činnosti.</a:t>
            </a:r>
          </a:p>
        </p:txBody>
      </p:sp>
    </p:spTree>
    <p:extLst>
      <p:ext uri="{BB962C8B-B14F-4D97-AF65-F5344CB8AC3E}">
        <p14:creationId xmlns:p14="http://schemas.microsoft.com/office/powerpoint/2010/main" val="761889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34BF21-DB45-4322-DEB7-998E3F0A2B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AF167E17-335D-9642-1998-7417160F3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Prijímacie konanie </a:t>
            </a:r>
            <a:br>
              <a:rPr lang="sk-SK" dirty="0"/>
            </a:br>
            <a:r>
              <a:rPr lang="sk-SK" dirty="0"/>
              <a:t>AR 2025/2026</a:t>
            </a:r>
          </a:p>
        </p:txBody>
      </p:sp>
      <p:graphicFrame>
        <p:nvGraphicFramePr>
          <p:cNvPr id="2" name="Tabuľka 1">
            <a:extLst>
              <a:ext uri="{FF2B5EF4-FFF2-40B4-BE49-F238E27FC236}">
                <a16:creationId xmlns:a16="http://schemas.microsoft.com/office/drawing/2014/main" id="{87DC8101-A87F-54AD-356E-BDC5C528AA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6618497"/>
              </p:ext>
            </p:extLst>
          </p:nvPr>
        </p:nvGraphicFramePr>
        <p:xfrm>
          <a:off x="457201" y="1938448"/>
          <a:ext cx="8338456" cy="3703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85298">
                  <a:extLst>
                    <a:ext uri="{9D8B030D-6E8A-4147-A177-3AD203B41FA5}">
                      <a16:colId xmlns:a16="http://schemas.microsoft.com/office/drawing/2014/main" val="3585307430"/>
                    </a:ext>
                  </a:extLst>
                </a:gridCol>
                <a:gridCol w="1279627">
                  <a:extLst>
                    <a:ext uri="{9D8B030D-6E8A-4147-A177-3AD203B41FA5}">
                      <a16:colId xmlns:a16="http://schemas.microsoft.com/office/drawing/2014/main" val="2931924116"/>
                    </a:ext>
                  </a:extLst>
                </a:gridCol>
                <a:gridCol w="1286832">
                  <a:extLst>
                    <a:ext uri="{9D8B030D-6E8A-4147-A177-3AD203B41FA5}">
                      <a16:colId xmlns:a16="http://schemas.microsoft.com/office/drawing/2014/main" val="2317052767"/>
                    </a:ext>
                  </a:extLst>
                </a:gridCol>
                <a:gridCol w="1386699">
                  <a:extLst>
                    <a:ext uri="{9D8B030D-6E8A-4147-A177-3AD203B41FA5}">
                      <a16:colId xmlns:a16="http://schemas.microsoft.com/office/drawing/2014/main" val="1950867582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 b="1" dirty="0">
                          <a:effectLst/>
                        </a:rPr>
                        <a:t>Študijný program</a:t>
                      </a:r>
                      <a:endParaRPr lang="sk-SK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 b="1" dirty="0">
                          <a:effectLst/>
                        </a:rPr>
                        <a:t>Prihlásení</a:t>
                      </a:r>
                      <a:endParaRPr lang="sk-SK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 b="1" dirty="0">
                          <a:effectLst/>
                        </a:rPr>
                        <a:t>Prijatí</a:t>
                      </a:r>
                      <a:endParaRPr lang="sk-SK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 b="1" dirty="0">
                          <a:effectLst/>
                        </a:rPr>
                        <a:t>Nastúpili na štúdium</a:t>
                      </a:r>
                      <a:endParaRPr lang="sk-SK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093457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>
                          <a:effectLst/>
                        </a:rPr>
                        <a:t>aplikovaná mechanika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>
                          <a:effectLst/>
                        </a:rPr>
                        <a:t>5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>
                          <a:effectLst/>
                        </a:rPr>
                        <a:t>2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 b="1" dirty="0">
                          <a:solidFill>
                            <a:srgbClr val="C00000"/>
                          </a:solidFill>
                          <a:effectLst/>
                        </a:rPr>
                        <a:t>1</a:t>
                      </a:r>
                      <a:endParaRPr lang="sk-SK" sz="18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1801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sk-SK" sz="1800" dirty="0">
                          <a:effectLst/>
                        </a:rPr>
                        <a:t>automatizácia a informatizácia strojov a procesov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>
                          <a:effectLst/>
                        </a:rPr>
                        <a:t>3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>
                          <a:effectLst/>
                        </a:rPr>
                        <a:t>3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 b="1" dirty="0">
                          <a:solidFill>
                            <a:srgbClr val="C00000"/>
                          </a:solidFill>
                          <a:effectLst/>
                        </a:rPr>
                        <a:t>3</a:t>
                      </a:r>
                      <a:endParaRPr lang="sk-SK" sz="18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065567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>
                          <a:effectLst/>
                        </a:rPr>
                        <a:t>dopravné stroje a zariadenia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>
                          <a:effectLst/>
                        </a:rPr>
                        <a:t>2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>
                          <a:effectLst/>
                        </a:rPr>
                        <a:t>2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 b="1">
                          <a:solidFill>
                            <a:srgbClr val="C00000"/>
                          </a:solidFill>
                          <a:effectLst/>
                        </a:rPr>
                        <a:t>2</a:t>
                      </a:r>
                      <a:endParaRPr lang="sk-SK" sz="1800" b="1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62361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>
                          <a:effectLst/>
                        </a:rPr>
                        <a:t>energetické stroje a zariadenia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>
                          <a:effectLst/>
                        </a:rPr>
                        <a:t>3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>
                          <a:effectLst/>
                        </a:rPr>
                        <a:t>3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 b="1" dirty="0">
                          <a:solidFill>
                            <a:srgbClr val="C00000"/>
                          </a:solidFill>
                          <a:effectLst/>
                        </a:rPr>
                        <a:t>2</a:t>
                      </a:r>
                      <a:endParaRPr lang="sk-SK" sz="18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562441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>
                          <a:effectLst/>
                        </a:rPr>
                        <a:t>metrológia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>
                          <a:effectLst/>
                        </a:rPr>
                        <a:t>2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>
                          <a:effectLst/>
                        </a:rPr>
                        <a:t>2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 b="1" dirty="0">
                          <a:solidFill>
                            <a:srgbClr val="C00000"/>
                          </a:solidFill>
                          <a:effectLst/>
                        </a:rPr>
                        <a:t>0</a:t>
                      </a:r>
                      <a:endParaRPr lang="sk-SK" sz="18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789957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>
                          <a:effectLst/>
                        </a:rPr>
                        <a:t>procesná technika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>
                          <a:effectLst/>
                        </a:rPr>
                        <a:t>0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>
                          <a:effectLst/>
                        </a:rPr>
                        <a:t>0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 b="1" dirty="0">
                          <a:solidFill>
                            <a:srgbClr val="C00000"/>
                          </a:solidFill>
                          <a:effectLst/>
                        </a:rPr>
                        <a:t>0</a:t>
                      </a:r>
                      <a:endParaRPr lang="sk-SK" sz="18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255637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>
                          <a:effectLst/>
                        </a:rPr>
                        <a:t>strojárske technológie a materiály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>
                          <a:effectLst/>
                        </a:rPr>
                        <a:t>2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>
                          <a:effectLst/>
                        </a:rPr>
                        <a:t>2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 b="1" dirty="0">
                          <a:solidFill>
                            <a:srgbClr val="C00000"/>
                          </a:solidFill>
                          <a:effectLst/>
                        </a:rPr>
                        <a:t>2</a:t>
                      </a:r>
                      <a:endParaRPr lang="sk-SK" sz="18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553119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>
                          <a:effectLst/>
                        </a:rPr>
                        <a:t>výrobné stroje a zariadenia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>
                          <a:effectLst/>
                        </a:rPr>
                        <a:t>3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>
                          <a:effectLst/>
                        </a:rPr>
                        <a:t>2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 b="1" dirty="0">
                          <a:solidFill>
                            <a:srgbClr val="C00000"/>
                          </a:solidFill>
                          <a:effectLst/>
                        </a:rPr>
                        <a:t>2</a:t>
                      </a:r>
                      <a:endParaRPr lang="sk-SK" sz="18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617727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 b="1" dirty="0">
                          <a:effectLst/>
                        </a:rPr>
                        <a:t>Celkom</a:t>
                      </a:r>
                      <a:endParaRPr lang="sk-SK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 b="1" dirty="0">
                          <a:effectLst/>
                        </a:rPr>
                        <a:t>20</a:t>
                      </a:r>
                      <a:endParaRPr lang="sk-SK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 b="1">
                          <a:effectLst/>
                        </a:rPr>
                        <a:t>16</a:t>
                      </a:r>
                      <a:endParaRPr lang="sk-SK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 b="1" dirty="0">
                          <a:effectLst/>
                        </a:rPr>
                        <a:t>12</a:t>
                      </a:r>
                      <a:endParaRPr lang="sk-SK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5607247"/>
                  </a:ext>
                </a:extLst>
              </a:tr>
            </a:tbl>
          </a:graphicData>
        </a:graphic>
      </p:graphicFrame>
      <p:sp>
        <p:nvSpPr>
          <p:cNvPr id="4" name="BlokTextu 3">
            <a:extLst>
              <a:ext uri="{FF2B5EF4-FFF2-40B4-BE49-F238E27FC236}">
                <a16:creationId xmlns:a16="http://schemas.microsoft.com/office/drawing/2014/main" id="{48A41AE6-2272-10F3-4150-2A5EC59869BD}"/>
              </a:ext>
            </a:extLst>
          </p:cNvPr>
          <p:cNvSpPr txBox="1"/>
          <p:nvPr/>
        </p:nvSpPr>
        <p:spPr>
          <a:xfrm>
            <a:off x="457201" y="1493377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1800" b="1" dirty="0">
                <a:effectLst/>
                <a:ea typeface="MS Mincho" panose="02020609040205080304" pitchFamily="49" charset="-128"/>
              </a:rPr>
              <a:t>Forma denná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39740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C66497-683E-1F65-D007-DEE4C2A4B6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14F30D42-FAF9-27C6-405A-E418478A5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Prijímacie konanie </a:t>
            </a:r>
            <a:br>
              <a:rPr lang="sk-SK" dirty="0"/>
            </a:br>
            <a:r>
              <a:rPr lang="sk-SK" dirty="0"/>
              <a:t>AR 2025/2026</a:t>
            </a:r>
          </a:p>
        </p:txBody>
      </p:sp>
      <p:graphicFrame>
        <p:nvGraphicFramePr>
          <p:cNvPr id="2" name="Tabuľka 1">
            <a:extLst>
              <a:ext uri="{FF2B5EF4-FFF2-40B4-BE49-F238E27FC236}">
                <a16:creationId xmlns:a16="http://schemas.microsoft.com/office/drawing/2014/main" id="{E5BF7325-55CE-2E2D-7222-AFA6673544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515306"/>
              </p:ext>
            </p:extLst>
          </p:nvPr>
        </p:nvGraphicFramePr>
        <p:xfrm>
          <a:off x="457201" y="1938448"/>
          <a:ext cx="8338456" cy="3703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85298">
                  <a:extLst>
                    <a:ext uri="{9D8B030D-6E8A-4147-A177-3AD203B41FA5}">
                      <a16:colId xmlns:a16="http://schemas.microsoft.com/office/drawing/2014/main" val="3585307430"/>
                    </a:ext>
                  </a:extLst>
                </a:gridCol>
                <a:gridCol w="1279627">
                  <a:extLst>
                    <a:ext uri="{9D8B030D-6E8A-4147-A177-3AD203B41FA5}">
                      <a16:colId xmlns:a16="http://schemas.microsoft.com/office/drawing/2014/main" val="2931924116"/>
                    </a:ext>
                  </a:extLst>
                </a:gridCol>
                <a:gridCol w="1286832">
                  <a:extLst>
                    <a:ext uri="{9D8B030D-6E8A-4147-A177-3AD203B41FA5}">
                      <a16:colId xmlns:a16="http://schemas.microsoft.com/office/drawing/2014/main" val="2317052767"/>
                    </a:ext>
                  </a:extLst>
                </a:gridCol>
                <a:gridCol w="1386699">
                  <a:extLst>
                    <a:ext uri="{9D8B030D-6E8A-4147-A177-3AD203B41FA5}">
                      <a16:colId xmlns:a16="http://schemas.microsoft.com/office/drawing/2014/main" val="1950867582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 b="1" dirty="0">
                          <a:effectLst/>
                        </a:rPr>
                        <a:t>Študijný program</a:t>
                      </a:r>
                      <a:endParaRPr lang="sk-SK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 b="1" dirty="0">
                          <a:effectLst/>
                        </a:rPr>
                        <a:t>Prihlásení</a:t>
                      </a:r>
                      <a:endParaRPr lang="sk-SK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 b="1" dirty="0">
                          <a:effectLst/>
                        </a:rPr>
                        <a:t>Prijatí</a:t>
                      </a:r>
                      <a:endParaRPr lang="sk-SK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 b="1" dirty="0">
                          <a:effectLst/>
                        </a:rPr>
                        <a:t>Nastúpili na štúdium</a:t>
                      </a:r>
                      <a:endParaRPr lang="sk-SK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093457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>
                          <a:effectLst/>
                        </a:rPr>
                        <a:t>aplikovaná mechanika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0</a:t>
                      </a:r>
                      <a:endParaRPr kumimoji="0" lang="sk-SK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0</a:t>
                      </a:r>
                      <a:endParaRPr kumimoji="0" lang="sk-SK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0</a:t>
                      </a:r>
                      <a:endParaRPr kumimoji="0" lang="sk-SK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1801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sk-SK" sz="1800" dirty="0">
                          <a:effectLst/>
                        </a:rPr>
                        <a:t>automatizácia a informatizácia strojov a procesov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0</a:t>
                      </a:r>
                      <a:endParaRPr kumimoji="0" lang="sk-SK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0</a:t>
                      </a:r>
                      <a:endParaRPr kumimoji="0" lang="sk-SK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0</a:t>
                      </a:r>
                      <a:endParaRPr kumimoji="0" lang="sk-SK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065567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>
                          <a:effectLst/>
                        </a:rPr>
                        <a:t>dopravné stroje a zariadenia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0</a:t>
                      </a:r>
                      <a:endParaRPr kumimoji="0" lang="sk-SK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0</a:t>
                      </a:r>
                      <a:endParaRPr kumimoji="0" lang="sk-SK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0</a:t>
                      </a:r>
                      <a:endParaRPr kumimoji="0" lang="sk-SK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62361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>
                          <a:effectLst/>
                        </a:rPr>
                        <a:t>energetické stroje a zariadenia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0</a:t>
                      </a:r>
                      <a:endParaRPr kumimoji="0" lang="sk-SK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0</a:t>
                      </a:r>
                      <a:endParaRPr kumimoji="0" lang="sk-SK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0</a:t>
                      </a:r>
                      <a:endParaRPr kumimoji="0" lang="sk-SK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562441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>
                          <a:effectLst/>
                        </a:rPr>
                        <a:t>metrológia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0</a:t>
                      </a:r>
                      <a:endParaRPr kumimoji="0" lang="sk-SK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0</a:t>
                      </a:r>
                      <a:endParaRPr kumimoji="0" lang="sk-SK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0</a:t>
                      </a:r>
                      <a:endParaRPr kumimoji="0" lang="sk-SK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789957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>
                          <a:effectLst/>
                        </a:rPr>
                        <a:t>procesná technika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0</a:t>
                      </a:r>
                      <a:endParaRPr kumimoji="0" lang="sk-SK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k-SK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0</a:t>
                      </a:r>
                      <a:endParaRPr kumimoji="0" lang="sk-SK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0</a:t>
                      </a:r>
                      <a:endParaRPr kumimoji="0" lang="sk-SK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255637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>
                          <a:effectLst/>
                        </a:rPr>
                        <a:t>strojárske technológie a materiály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0</a:t>
                      </a:r>
                      <a:endParaRPr kumimoji="0" lang="sk-SK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k-SK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0</a:t>
                      </a:r>
                      <a:endParaRPr kumimoji="0" lang="sk-SK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k-SK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0</a:t>
                      </a:r>
                      <a:endParaRPr kumimoji="0" lang="sk-SK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553119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>
                          <a:effectLst/>
                        </a:rPr>
                        <a:t>výrobné stroje a zariadenia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 dirty="0">
                          <a:effectLst/>
                        </a:rPr>
                        <a:t>2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>
                          <a:effectLst/>
                        </a:rPr>
                        <a:t>2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 b="1" dirty="0">
                          <a:solidFill>
                            <a:srgbClr val="C00000"/>
                          </a:solidFill>
                          <a:effectLst/>
                        </a:rPr>
                        <a:t>1</a:t>
                      </a:r>
                      <a:endParaRPr lang="sk-SK" sz="18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617727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 b="1" dirty="0">
                          <a:effectLst/>
                        </a:rPr>
                        <a:t>Celkom</a:t>
                      </a:r>
                      <a:endParaRPr lang="sk-SK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 b="1" dirty="0">
                          <a:effectLst/>
                        </a:rPr>
                        <a:t>2</a:t>
                      </a:r>
                      <a:endParaRPr lang="sk-SK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 b="1" dirty="0">
                          <a:effectLst/>
                        </a:rPr>
                        <a:t>2</a:t>
                      </a:r>
                      <a:endParaRPr lang="sk-SK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800" b="1" dirty="0">
                          <a:effectLst/>
                        </a:rPr>
                        <a:t>1</a:t>
                      </a:r>
                      <a:endParaRPr lang="sk-SK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5607247"/>
                  </a:ext>
                </a:extLst>
              </a:tr>
            </a:tbl>
          </a:graphicData>
        </a:graphic>
      </p:graphicFrame>
      <p:sp>
        <p:nvSpPr>
          <p:cNvPr id="3" name="BlokTextu 2">
            <a:extLst>
              <a:ext uri="{FF2B5EF4-FFF2-40B4-BE49-F238E27FC236}">
                <a16:creationId xmlns:a16="http://schemas.microsoft.com/office/drawing/2014/main" id="{5B34BB2A-2072-264E-3389-8B2C0C64D675}"/>
              </a:ext>
            </a:extLst>
          </p:cNvPr>
          <p:cNvSpPr txBox="1"/>
          <p:nvPr/>
        </p:nvSpPr>
        <p:spPr>
          <a:xfrm>
            <a:off x="457201" y="1493377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1800" b="1" dirty="0">
                <a:effectLst/>
                <a:ea typeface="MS Mincho" panose="02020609040205080304" pitchFamily="49" charset="-128"/>
              </a:rPr>
              <a:t>Forma externá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239754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2309A8-AE0B-6F16-7C21-3AB575E71D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B2A3ECC2-0E78-DF06-AB4B-39B8E03DD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4766" y="274638"/>
            <a:ext cx="8112034" cy="1143000"/>
          </a:xfrm>
        </p:spPr>
        <p:txBody>
          <a:bodyPr/>
          <a:lstStyle/>
          <a:p>
            <a:r>
              <a:rPr lang="sk-SK" dirty="0"/>
              <a:t>Počet doktorandov zapísaných do 1. ročníka </a:t>
            </a:r>
          </a:p>
        </p:txBody>
      </p:sp>
      <p:pic>
        <p:nvPicPr>
          <p:cNvPr id="4" name="Obrázok 3">
            <a:extLst>
              <a:ext uri="{FF2B5EF4-FFF2-40B4-BE49-F238E27FC236}">
                <a16:creationId xmlns:a16="http://schemas.microsoft.com/office/drawing/2014/main" id="{44AA3FFE-9550-D592-C47B-AF29E943ED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328" y="1698171"/>
            <a:ext cx="7517343" cy="3857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773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9E1FDA-6261-0BB3-797D-6243A128CB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A7F25DEE-CEAE-81B8-6153-A38624351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4766" y="274638"/>
            <a:ext cx="8112034" cy="909728"/>
          </a:xfrm>
        </p:spPr>
        <p:txBody>
          <a:bodyPr/>
          <a:lstStyle/>
          <a:p>
            <a:r>
              <a:rPr lang="sk-SK" dirty="0"/>
              <a:t>Počty doktorandov na PhD. štúdiu</a:t>
            </a:r>
          </a:p>
        </p:txBody>
      </p:sp>
      <p:pic>
        <p:nvPicPr>
          <p:cNvPr id="2" name="Obrázok 1">
            <a:extLst>
              <a:ext uri="{FF2B5EF4-FFF2-40B4-BE49-F238E27FC236}">
                <a16:creationId xmlns:a16="http://schemas.microsoft.com/office/drawing/2014/main" id="{CDEBCC7E-77B7-DA66-95E9-D84FA3DEDD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766" y="1625314"/>
            <a:ext cx="7791409" cy="3817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881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DB246F-1F88-7226-4CA0-DFB983F1A3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074ABE52-9095-B3E5-0911-7AB8FA551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4766" y="274638"/>
            <a:ext cx="8112034" cy="909728"/>
          </a:xfrm>
        </p:spPr>
        <p:txBody>
          <a:bodyPr/>
          <a:lstStyle/>
          <a:p>
            <a:r>
              <a:rPr lang="sk-SK" dirty="0"/>
              <a:t>Počty doktorandov na PhD. štúdiu</a:t>
            </a:r>
          </a:p>
        </p:txBody>
      </p:sp>
      <p:graphicFrame>
        <p:nvGraphicFramePr>
          <p:cNvPr id="3" name="Tabuľka 2">
            <a:extLst>
              <a:ext uri="{FF2B5EF4-FFF2-40B4-BE49-F238E27FC236}">
                <a16:creationId xmlns:a16="http://schemas.microsoft.com/office/drawing/2014/main" id="{84FD5490-B6B5-76EA-49B7-F504132ED6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2893324"/>
              </p:ext>
            </p:extLst>
          </p:nvPr>
        </p:nvGraphicFramePr>
        <p:xfrm>
          <a:off x="339634" y="1454331"/>
          <a:ext cx="8525693" cy="40494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68686">
                  <a:extLst>
                    <a:ext uri="{9D8B030D-6E8A-4147-A177-3AD203B41FA5}">
                      <a16:colId xmlns:a16="http://schemas.microsoft.com/office/drawing/2014/main" val="3736631657"/>
                    </a:ext>
                  </a:extLst>
                </a:gridCol>
                <a:gridCol w="966651">
                  <a:extLst>
                    <a:ext uri="{9D8B030D-6E8A-4147-A177-3AD203B41FA5}">
                      <a16:colId xmlns:a16="http://schemas.microsoft.com/office/drawing/2014/main" val="1678387067"/>
                    </a:ext>
                  </a:extLst>
                </a:gridCol>
                <a:gridCol w="572589">
                  <a:extLst>
                    <a:ext uri="{9D8B030D-6E8A-4147-A177-3AD203B41FA5}">
                      <a16:colId xmlns:a16="http://schemas.microsoft.com/office/drawing/2014/main" val="1442267559"/>
                    </a:ext>
                  </a:extLst>
                </a:gridCol>
                <a:gridCol w="572589">
                  <a:extLst>
                    <a:ext uri="{9D8B030D-6E8A-4147-A177-3AD203B41FA5}">
                      <a16:colId xmlns:a16="http://schemas.microsoft.com/office/drawing/2014/main" val="640325887"/>
                    </a:ext>
                  </a:extLst>
                </a:gridCol>
                <a:gridCol w="572589">
                  <a:extLst>
                    <a:ext uri="{9D8B030D-6E8A-4147-A177-3AD203B41FA5}">
                      <a16:colId xmlns:a16="http://schemas.microsoft.com/office/drawing/2014/main" val="3780959206"/>
                    </a:ext>
                  </a:extLst>
                </a:gridCol>
                <a:gridCol w="572589">
                  <a:extLst>
                    <a:ext uri="{9D8B030D-6E8A-4147-A177-3AD203B41FA5}">
                      <a16:colId xmlns:a16="http://schemas.microsoft.com/office/drawing/2014/main" val="1912992250"/>
                    </a:ext>
                  </a:extLst>
                </a:gridCol>
              </a:tblGrid>
              <a:tr h="368136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b="1" dirty="0">
                          <a:effectLst/>
                        </a:rPr>
                        <a:t> Študijný program</a:t>
                      </a:r>
                      <a:endParaRPr lang="sk-SK" sz="16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b="1" dirty="0">
                          <a:effectLst/>
                        </a:rPr>
                        <a:t>celkom</a:t>
                      </a:r>
                      <a:endParaRPr lang="sk-SK" sz="16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b="1" dirty="0">
                          <a:effectLst/>
                        </a:rPr>
                        <a:t>ročník</a:t>
                      </a:r>
                      <a:endParaRPr lang="sk-SK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8463249"/>
                  </a:ext>
                </a:extLst>
              </a:tr>
              <a:tr h="368136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44010" marR="440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44010" marR="440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b="1" dirty="0">
                          <a:effectLst/>
                        </a:rPr>
                        <a:t>1</a:t>
                      </a:r>
                      <a:endParaRPr lang="sk-SK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b="1" dirty="0">
                          <a:effectLst/>
                        </a:rPr>
                        <a:t>2</a:t>
                      </a:r>
                      <a:endParaRPr lang="sk-SK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b="1" dirty="0">
                          <a:effectLst/>
                        </a:rPr>
                        <a:t>3</a:t>
                      </a:r>
                      <a:endParaRPr lang="sk-SK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b="1" dirty="0">
                          <a:effectLst/>
                        </a:rPr>
                        <a:t>4</a:t>
                      </a:r>
                      <a:endParaRPr lang="sk-SK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84857"/>
                  </a:ext>
                </a:extLst>
              </a:tr>
              <a:tr h="368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>
                          <a:effectLst/>
                        </a:rPr>
                        <a:t>aplikovaná mechanika  (APLM)</a:t>
                      </a:r>
                      <a:endParaRPr lang="sk-SK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b="1" dirty="0">
                          <a:solidFill>
                            <a:srgbClr val="C00000"/>
                          </a:solidFill>
                          <a:effectLst/>
                        </a:rPr>
                        <a:t>4</a:t>
                      </a:r>
                      <a:endParaRPr lang="sk-SK" sz="16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>
                          <a:effectLst/>
                        </a:rPr>
                        <a:t>1</a:t>
                      </a:r>
                      <a:endParaRPr lang="sk-SK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>
                          <a:effectLst/>
                        </a:rPr>
                        <a:t>1</a:t>
                      </a:r>
                      <a:endParaRPr lang="sk-SK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</a:rPr>
                        <a:t>2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</a:rPr>
                        <a:t> 0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3989931"/>
                  </a:ext>
                </a:extLst>
              </a:tr>
              <a:tr h="368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</a:rPr>
                        <a:t>automatizácia a informatizácia strojov a procesov (AISP)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b="1" dirty="0">
                          <a:solidFill>
                            <a:srgbClr val="C00000"/>
                          </a:solidFill>
                          <a:effectLst/>
                        </a:rPr>
                        <a:t>11</a:t>
                      </a:r>
                      <a:endParaRPr lang="sk-SK" sz="16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>
                          <a:effectLst/>
                        </a:rPr>
                        <a:t>3</a:t>
                      </a:r>
                      <a:endParaRPr lang="sk-SK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>
                          <a:effectLst/>
                        </a:rPr>
                        <a:t>2</a:t>
                      </a:r>
                      <a:endParaRPr lang="sk-SK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</a:rPr>
                        <a:t> 0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</a:rPr>
                        <a:t>6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5463963"/>
                  </a:ext>
                </a:extLst>
              </a:tr>
              <a:tr h="368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>
                          <a:effectLst/>
                        </a:rPr>
                        <a:t>dopravné stroje a zariadenia (DSZ)</a:t>
                      </a:r>
                      <a:endParaRPr lang="sk-SK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b="1" dirty="0">
                          <a:solidFill>
                            <a:srgbClr val="C00000"/>
                          </a:solidFill>
                          <a:effectLst/>
                        </a:rPr>
                        <a:t>7</a:t>
                      </a:r>
                      <a:endParaRPr lang="sk-SK" sz="16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>
                          <a:effectLst/>
                        </a:rPr>
                        <a:t>2</a:t>
                      </a:r>
                      <a:endParaRPr lang="sk-SK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>
                          <a:effectLst/>
                        </a:rPr>
                        <a:t>3</a:t>
                      </a:r>
                      <a:endParaRPr lang="sk-SK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>
                          <a:effectLst/>
                        </a:rPr>
                        <a:t>2</a:t>
                      </a:r>
                      <a:endParaRPr lang="sk-SK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</a:rPr>
                        <a:t>0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0337660"/>
                  </a:ext>
                </a:extLst>
              </a:tr>
              <a:tr h="368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>
                          <a:effectLst/>
                        </a:rPr>
                        <a:t>energetické stroje a zariadenia (ESZ)</a:t>
                      </a:r>
                      <a:endParaRPr lang="sk-SK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b="1" dirty="0">
                          <a:solidFill>
                            <a:srgbClr val="C00000"/>
                          </a:solidFill>
                          <a:effectLst/>
                        </a:rPr>
                        <a:t>4</a:t>
                      </a:r>
                      <a:endParaRPr lang="sk-SK" sz="16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>
                          <a:effectLst/>
                        </a:rPr>
                        <a:t>2</a:t>
                      </a:r>
                      <a:endParaRPr lang="sk-SK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>
                          <a:effectLst/>
                        </a:rPr>
                        <a:t>2</a:t>
                      </a:r>
                      <a:endParaRPr lang="sk-SK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</a:rPr>
                        <a:t>0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</a:rPr>
                        <a:t>0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5848389"/>
                  </a:ext>
                </a:extLst>
              </a:tr>
              <a:tr h="368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>
                          <a:effectLst/>
                        </a:rPr>
                        <a:t>metrológia (MT)</a:t>
                      </a:r>
                      <a:endParaRPr lang="sk-SK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b="1" dirty="0">
                          <a:solidFill>
                            <a:srgbClr val="C00000"/>
                          </a:solidFill>
                          <a:effectLst/>
                        </a:rPr>
                        <a:t>2</a:t>
                      </a:r>
                      <a:endParaRPr lang="sk-SK" sz="16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</a:rPr>
                        <a:t>0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>
                          <a:effectLst/>
                        </a:rPr>
                        <a:t>2</a:t>
                      </a:r>
                      <a:endParaRPr lang="sk-SK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</a:rPr>
                        <a:t>0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</a:rPr>
                        <a:t>0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2532302"/>
                  </a:ext>
                </a:extLst>
              </a:tr>
              <a:tr h="368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>
                          <a:effectLst/>
                        </a:rPr>
                        <a:t>procesná technika (PT)</a:t>
                      </a:r>
                      <a:endParaRPr lang="sk-SK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b="1" dirty="0">
                          <a:solidFill>
                            <a:srgbClr val="C00000"/>
                          </a:solidFill>
                          <a:effectLst/>
                        </a:rPr>
                        <a:t>0</a:t>
                      </a:r>
                      <a:endParaRPr lang="sk-SK" sz="16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</a:rPr>
                        <a:t>0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</a:rPr>
                        <a:t>0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</a:rPr>
                        <a:t>0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</a:rPr>
                        <a:t>0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8800808"/>
                  </a:ext>
                </a:extLst>
              </a:tr>
              <a:tr h="368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>
                          <a:effectLst/>
                        </a:rPr>
                        <a:t>strojárske technológie a materiály (STM)</a:t>
                      </a:r>
                      <a:endParaRPr lang="sk-SK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b="1" dirty="0">
                          <a:solidFill>
                            <a:srgbClr val="C00000"/>
                          </a:solidFill>
                          <a:effectLst/>
                        </a:rPr>
                        <a:t>3</a:t>
                      </a:r>
                      <a:endParaRPr lang="sk-SK" sz="16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>
                          <a:effectLst/>
                        </a:rPr>
                        <a:t>2</a:t>
                      </a:r>
                      <a:endParaRPr lang="sk-SK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</a:rPr>
                        <a:t>0 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>
                          <a:effectLst/>
                        </a:rPr>
                        <a:t>1</a:t>
                      </a:r>
                      <a:endParaRPr lang="sk-SK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</a:rPr>
                        <a:t>0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9722986"/>
                  </a:ext>
                </a:extLst>
              </a:tr>
              <a:tr h="368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>
                          <a:effectLst/>
                        </a:rPr>
                        <a:t>výrobné stroje a zariadenia (VSZ)</a:t>
                      </a:r>
                      <a:endParaRPr lang="sk-SK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b="1" dirty="0">
                          <a:solidFill>
                            <a:srgbClr val="C00000"/>
                          </a:solidFill>
                          <a:effectLst/>
                        </a:rPr>
                        <a:t>7</a:t>
                      </a:r>
                      <a:endParaRPr lang="sk-SK" sz="16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>
                          <a:effectLst/>
                        </a:rPr>
                        <a:t>2</a:t>
                      </a:r>
                      <a:endParaRPr lang="sk-SK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>
                          <a:effectLst/>
                        </a:rPr>
                        <a:t>2</a:t>
                      </a:r>
                      <a:endParaRPr lang="sk-SK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>
                          <a:effectLst/>
                        </a:rPr>
                        <a:t>3</a:t>
                      </a:r>
                      <a:endParaRPr lang="sk-SK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</a:rPr>
                        <a:t> 0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739179"/>
                  </a:ext>
                </a:extLst>
              </a:tr>
              <a:tr h="368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b="1" dirty="0">
                          <a:effectLst/>
                        </a:rPr>
                        <a:t>Celkom</a:t>
                      </a:r>
                      <a:endParaRPr lang="sk-SK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b="1" dirty="0">
                          <a:effectLst/>
                        </a:rPr>
                        <a:t>38</a:t>
                      </a:r>
                      <a:endParaRPr lang="sk-SK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b="1">
                          <a:effectLst/>
                        </a:rPr>
                        <a:t>12</a:t>
                      </a:r>
                      <a:endParaRPr lang="sk-SK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b="1">
                          <a:effectLst/>
                        </a:rPr>
                        <a:t>12</a:t>
                      </a:r>
                      <a:endParaRPr lang="sk-SK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b="1">
                          <a:effectLst/>
                        </a:rPr>
                        <a:t>8</a:t>
                      </a:r>
                      <a:endParaRPr lang="sk-SK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b="1" dirty="0">
                          <a:effectLst/>
                        </a:rPr>
                        <a:t>6</a:t>
                      </a:r>
                      <a:endParaRPr lang="sk-SK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174692"/>
                  </a:ext>
                </a:extLst>
              </a:tr>
            </a:tbl>
          </a:graphicData>
        </a:graphic>
      </p:graphicFrame>
      <p:sp>
        <p:nvSpPr>
          <p:cNvPr id="4" name="BlokTextu 3">
            <a:extLst>
              <a:ext uri="{FF2B5EF4-FFF2-40B4-BE49-F238E27FC236}">
                <a16:creationId xmlns:a16="http://schemas.microsoft.com/office/drawing/2014/main" id="{3B5132B1-0180-9E12-940D-0013A15451EC}"/>
              </a:ext>
            </a:extLst>
          </p:cNvPr>
          <p:cNvSpPr txBox="1"/>
          <p:nvPr/>
        </p:nvSpPr>
        <p:spPr>
          <a:xfrm>
            <a:off x="339634" y="1063085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1800" b="1" dirty="0">
                <a:effectLst/>
                <a:ea typeface="MS Mincho" panose="02020609040205080304" pitchFamily="49" charset="-128"/>
              </a:rPr>
              <a:t>Forma denná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192685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6334A9-DA87-3D26-2671-DF74224542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DA135B75-C32A-7383-B862-8A091A3B3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4766" y="274638"/>
            <a:ext cx="8112034" cy="909728"/>
          </a:xfrm>
        </p:spPr>
        <p:txBody>
          <a:bodyPr/>
          <a:lstStyle/>
          <a:p>
            <a:r>
              <a:rPr lang="sk-SK" dirty="0"/>
              <a:t>Počty doktorandov na PhD. štúdiu</a:t>
            </a:r>
          </a:p>
        </p:txBody>
      </p:sp>
      <p:graphicFrame>
        <p:nvGraphicFramePr>
          <p:cNvPr id="3" name="Tabuľka 2">
            <a:extLst>
              <a:ext uri="{FF2B5EF4-FFF2-40B4-BE49-F238E27FC236}">
                <a16:creationId xmlns:a16="http://schemas.microsoft.com/office/drawing/2014/main" id="{FCD33D56-0BAB-2F1A-F5AF-6D5A9D2CEA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7259723"/>
              </p:ext>
            </p:extLst>
          </p:nvPr>
        </p:nvGraphicFramePr>
        <p:xfrm>
          <a:off x="339634" y="1454331"/>
          <a:ext cx="8525693" cy="40494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68686">
                  <a:extLst>
                    <a:ext uri="{9D8B030D-6E8A-4147-A177-3AD203B41FA5}">
                      <a16:colId xmlns:a16="http://schemas.microsoft.com/office/drawing/2014/main" val="3736631657"/>
                    </a:ext>
                  </a:extLst>
                </a:gridCol>
                <a:gridCol w="966651">
                  <a:extLst>
                    <a:ext uri="{9D8B030D-6E8A-4147-A177-3AD203B41FA5}">
                      <a16:colId xmlns:a16="http://schemas.microsoft.com/office/drawing/2014/main" val="1678387067"/>
                    </a:ext>
                  </a:extLst>
                </a:gridCol>
                <a:gridCol w="572589">
                  <a:extLst>
                    <a:ext uri="{9D8B030D-6E8A-4147-A177-3AD203B41FA5}">
                      <a16:colId xmlns:a16="http://schemas.microsoft.com/office/drawing/2014/main" val="1442267559"/>
                    </a:ext>
                  </a:extLst>
                </a:gridCol>
                <a:gridCol w="572589">
                  <a:extLst>
                    <a:ext uri="{9D8B030D-6E8A-4147-A177-3AD203B41FA5}">
                      <a16:colId xmlns:a16="http://schemas.microsoft.com/office/drawing/2014/main" val="640325887"/>
                    </a:ext>
                  </a:extLst>
                </a:gridCol>
                <a:gridCol w="572589">
                  <a:extLst>
                    <a:ext uri="{9D8B030D-6E8A-4147-A177-3AD203B41FA5}">
                      <a16:colId xmlns:a16="http://schemas.microsoft.com/office/drawing/2014/main" val="3780959206"/>
                    </a:ext>
                  </a:extLst>
                </a:gridCol>
                <a:gridCol w="572589">
                  <a:extLst>
                    <a:ext uri="{9D8B030D-6E8A-4147-A177-3AD203B41FA5}">
                      <a16:colId xmlns:a16="http://schemas.microsoft.com/office/drawing/2014/main" val="1912992250"/>
                    </a:ext>
                  </a:extLst>
                </a:gridCol>
              </a:tblGrid>
              <a:tr h="368136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b="1" dirty="0">
                          <a:effectLst/>
                        </a:rPr>
                        <a:t> Študijný program</a:t>
                      </a:r>
                      <a:endParaRPr lang="sk-SK" sz="16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b="1" dirty="0">
                          <a:effectLst/>
                        </a:rPr>
                        <a:t>celkom</a:t>
                      </a:r>
                      <a:endParaRPr lang="sk-SK" sz="16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b="1" dirty="0">
                          <a:effectLst/>
                        </a:rPr>
                        <a:t>ročník</a:t>
                      </a:r>
                      <a:endParaRPr lang="sk-SK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8463249"/>
                  </a:ext>
                </a:extLst>
              </a:tr>
              <a:tr h="368136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44010" marR="440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44010" marR="440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b="1" dirty="0">
                          <a:effectLst/>
                        </a:rPr>
                        <a:t>1</a:t>
                      </a:r>
                      <a:endParaRPr lang="sk-SK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b="1" dirty="0">
                          <a:effectLst/>
                        </a:rPr>
                        <a:t>2</a:t>
                      </a:r>
                      <a:endParaRPr lang="sk-SK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b="1" dirty="0">
                          <a:effectLst/>
                        </a:rPr>
                        <a:t>3</a:t>
                      </a:r>
                      <a:endParaRPr lang="sk-SK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b="1" dirty="0">
                          <a:effectLst/>
                        </a:rPr>
                        <a:t>4</a:t>
                      </a:r>
                      <a:endParaRPr lang="sk-SK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84857"/>
                  </a:ext>
                </a:extLst>
              </a:tr>
              <a:tr h="368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>
                          <a:effectLst/>
                        </a:rPr>
                        <a:t>aplikovaná mechanika  (APLM)</a:t>
                      </a:r>
                      <a:endParaRPr lang="sk-SK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44010" marR="440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44010" marR="440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44010" marR="440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44010" marR="440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44010" marR="440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3989931"/>
                  </a:ext>
                </a:extLst>
              </a:tr>
              <a:tr h="368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</a:rPr>
                        <a:t>automatizácia a informatizácia strojov a procesov (AISP)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44010" marR="440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44010" marR="440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44010" marR="440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44010" marR="440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44010" marR="440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5463963"/>
                  </a:ext>
                </a:extLst>
              </a:tr>
              <a:tr h="368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>
                          <a:effectLst/>
                        </a:rPr>
                        <a:t>dopravné stroje a zariadenia (DSZ)</a:t>
                      </a:r>
                      <a:endParaRPr lang="sk-SK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0337660"/>
                  </a:ext>
                </a:extLst>
              </a:tr>
              <a:tr h="368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>
                          <a:effectLst/>
                        </a:rPr>
                        <a:t>energetické stroje a zariadenia (ESZ)</a:t>
                      </a:r>
                      <a:endParaRPr lang="sk-SK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5848389"/>
                  </a:ext>
                </a:extLst>
              </a:tr>
              <a:tr h="368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>
                          <a:effectLst/>
                        </a:rPr>
                        <a:t>metrológia (MT)</a:t>
                      </a:r>
                      <a:endParaRPr lang="sk-SK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2532302"/>
                  </a:ext>
                </a:extLst>
              </a:tr>
              <a:tr h="368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>
                          <a:effectLst/>
                        </a:rPr>
                        <a:t>procesná technika (PT)</a:t>
                      </a:r>
                      <a:endParaRPr lang="sk-SK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8800808"/>
                  </a:ext>
                </a:extLst>
              </a:tr>
              <a:tr h="368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>
                          <a:effectLst/>
                        </a:rPr>
                        <a:t>strojárske technológie a materiály (STM)</a:t>
                      </a:r>
                      <a:endParaRPr lang="sk-SK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0 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9722986"/>
                  </a:ext>
                </a:extLst>
              </a:tr>
              <a:tr h="368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>
                          <a:effectLst/>
                        </a:rPr>
                        <a:t>výrobné stroje a zariadenia (VSZ)</a:t>
                      </a:r>
                      <a:endParaRPr lang="sk-SK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739179"/>
                  </a:ext>
                </a:extLst>
              </a:tr>
              <a:tr h="368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b="1" dirty="0">
                          <a:effectLst/>
                        </a:rPr>
                        <a:t>Celkom</a:t>
                      </a:r>
                      <a:endParaRPr lang="sk-SK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10" marR="4401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2ˣ</a:t>
                      </a:r>
                      <a:endParaRPr lang="sk-SK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sk-SK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sk-SK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sk-SK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sk-SK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174692"/>
                  </a:ext>
                </a:extLst>
              </a:tr>
            </a:tbl>
          </a:graphicData>
        </a:graphic>
      </p:graphicFrame>
      <p:sp>
        <p:nvSpPr>
          <p:cNvPr id="4" name="BlokTextu 3">
            <a:extLst>
              <a:ext uri="{FF2B5EF4-FFF2-40B4-BE49-F238E27FC236}">
                <a16:creationId xmlns:a16="http://schemas.microsoft.com/office/drawing/2014/main" id="{B3694872-939A-B586-977F-4435F41A94AE}"/>
              </a:ext>
            </a:extLst>
          </p:cNvPr>
          <p:cNvSpPr txBox="1"/>
          <p:nvPr/>
        </p:nvSpPr>
        <p:spPr>
          <a:xfrm>
            <a:off x="339634" y="1063085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1800" b="1" dirty="0">
                <a:effectLst/>
                <a:ea typeface="MS Mincho" panose="02020609040205080304" pitchFamily="49" charset="-128"/>
              </a:rPr>
              <a:t>Forma externá</a:t>
            </a:r>
            <a:endParaRPr lang="sk-SK" dirty="0"/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93DA8508-4A7E-1BB7-C747-9A4EB7C22AE8}"/>
              </a:ext>
            </a:extLst>
          </p:cNvPr>
          <p:cNvSpPr txBox="1"/>
          <p:nvPr/>
        </p:nvSpPr>
        <p:spPr>
          <a:xfrm>
            <a:off x="339633" y="5503827"/>
            <a:ext cx="5765075" cy="3921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ˣ 1 študent prestúpil z denného na externé štúdium</a:t>
            </a:r>
            <a:endParaRPr lang="sk-SK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4389388"/>
      </p:ext>
    </p:extLst>
  </p:cSld>
  <p:clrMapOvr>
    <a:masterClrMapping/>
  </p:clrMapOvr>
</p:sld>
</file>

<file path=ppt/theme/theme1.xml><?xml version="1.0" encoding="utf-8"?>
<a:theme xmlns:a="http://schemas.openxmlformats.org/drawingml/2006/main" name="MTF_STU_prezentacia">
  <a:themeElements>
    <a:clrScheme name="STU_1">
      <a:dk1>
        <a:srgbClr val="000000"/>
      </a:dk1>
      <a:lt1>
        <a:sysClr val="window" lastClr="FFFFFF"/>
      </a:lt1>
      <a:dk2>
        <a:srgbClr val="6E0000"/>
      </a:dk2>
      <a:lt2>
        <a:srgbClr val="E4E4E4"/>
      </a:lt2>
      <a:accent1>
        <a:srgbClr val="981E32"/>
      </a:accent1>
      <a:accent2>
        <a:srgbClr val="FF7900"/>
      </a:accent2>
      <a:accent3>
        <a:srgbClr val="ECC200"/>
      </a:accent3>
      <a:accent4>
        <a:srgbClr val="00A9E0"/>
      </a:accent4>
      <a:accent5>
        <a:srgbClr val="747678"/>
      </a:accent5>
      <a:accent6>
        <a:srgbClr val="009B3A"/>
      </a:accent6>
      <a:hlink>
        <a:srgbClr val="00399C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SjF_STU_prezentacia</Template>
  <TotalTime>65</TotalTime>
  <Words>964</Words>
  <Application>Microsoft Office PowerPoint</Application>
  <PresentationFormat>Prezentácia na obrazovke (4:3)</PresentationFormat>
  <Paragraphs>273</Paragraphs>
  <Slides>14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14</vt:i4>
      </vt:variant>
    </vt:vector>
  </HeadingPairs>
  <TitlesOfParts>
    <vt:vector size="18" baseType="lpstr">
      <vt:lpstr>Arial</vt:lpstr>
      <vt:lpstr>Calibri</vt:lpstr>
      <vt:lpstr>Symbol</vt:lpstr>
      <vt:lpstr>MTF_STU_prezentacia</vt:lpstr>
      <vt:lpstr>DOKTORANDSKÉ ŠTÚDIUM AR 2025/2026</vt:lpstr>
      <vt:lpstr>DOKTORANDSKÉ ŠTÚDIUM AR 2025/2026</vt:lpstr>
      <vt:lpstr>Prijímacie konanie  AR 2025/2026</vt:lpstr>
      <vt:lpstr>Prijímacie konanie  AR 2025/2026</vt:lpstr>
      <vt:lpstr>Prijímacie konanie  AR 2025/2026</vt:lpstr>
      <vt:lpstr>Počet doktorandov zapísaných do 1. ročníka </vt:lpstr>
      <vt:lpstr>Počty doktorandov na PhD. štúdiu</vt:lpstr>
      <vt:lpstr>Počty doktorandov na PhD. štúdiu</vt:lpstr>
      <vt:lpstr>Počty doktorandov na PhD. štúdiu</vt:lpstr>
      <vt:lpstr>Transformácia Doktorandskej školy STU</vt:lpstr>
      <vt:lpstr>Transformácia Doktorandskej školy STU</vt:lpstr>
      <vt:lpstr>Návrh štruktúry a kurikula STU-PhD 2.0</vt:lpstr>
      <vt:lpstr>Návrh štruktúry a kurikula STU-PhD 2.0</vt:lpstr>
      <vt:lpstr>Návrh transformácie doktorandskej školy STU-PhD 2.0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DOKTORANDSKÉ ŠTÚDIUM AR 2025/2026</dc:title>
  <dc:creator>Marcela Pokusová</dc:creator>
  <cp:lastModifiedBy>Katarína Grandová</cp:lastModifiedBy>
  <cp:revision>13</cp:revision>
  <dcterms:created xsi:type="dcterms:W3CDTF">2025-11-11T07:54:57Z</dcterms:created>
  <dcterms:modified xsi:type="dcterms:W3CDTF">2025-11-20T10:35:11Z</dcterms:modified>
</cp:coreProperties>
</file>