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6" r:id="rId3"/>
    <p:sldId id="257" r:id="rId4"/>
    <p:sldId id="287" r:id="rId5"/>
    <p:sldId id="288" r:id="rId6"/>
    <p:sldId id="282" r:id="rId7"/>
    <p:sldId id="283" r:id="rId8"/>
    <p:sldId id="285" r:id="rId9"/>
  </p:sldIdLst>
  <p:sldSz cx="9144000" cy="6858000" type="screen4x3"/>
  <p:notesSz cx="6834188" cy="9979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5CB3BCB-0946-A649-83D5-615EF2B94EC8}">
          <p14:sldIdLst>
            <p14:sldId id="256"/>
            <p14:sldId id="286"/>
            <p14:sldId id="257"/>
            <p14:sldId id="287"/>
            <p14:sldId id="288"/>
            <p14:sldId id="282"/>
            <p14:sldId id="283"/>
            <p14:sldId id="28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07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43" userDrawn="1">
          <p15:clr>
            <a:srgbClr val="A4A3A4"/>
          </p15:clr>
        </p15:guide>
        <p15:guide id="2" pos="215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2B1E"/>
    <a:srgbClr val="0039A6"/>
    <a:srgbClr val="103A1D"/>
    <a:srgbClr val="FFFFFF"/>
    <a:srgbClr val="2A030B"/>
    <a:srgbClr val="8A0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8" autoAdjust="0"/>
  </p:normalViewPr>
  <p:slideViewPr>
    <p:cSldViewPr snapToGrid="0" snapToObjects="1" showGuides="1">
      <p:cViewPr varScale="1">
        <p:scale>
          <a:sx n="83" d="100"/>
          <a:sy n="83" d="100"/>
        </p:scale>
        <p:origin x="-1426" y="-72"/>
      </p:cViewPr>
      <p:guideLst>
        <p:guide orient="horz" pos="207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39" d="100"/>
          <a:sy n="139" d="100"/>
        </p:scale>
        <p:origin x="-6896" y="-120"/>
      </p:cViewPr>
      <p:guideLst>
        <p:guide orient="horz" pos="3143"/>
        <p:guide pos="215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83311-4934-CE40-9504-106397E3E5E6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BD4B9-AE92-6D4B-AC15-678DE482C8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29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016D4-46A7-844A-A189-53DA10312B19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026E2-4224-F54A-A5C9-6D7E758A7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5906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479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ulny slide">
    <p:bg>
      <p:bgPr>
        <a:gradFill flip="none" rotWithShape="1">
          <a:gsLst>
            <a:gs pos="0">
              <a:schemeClr val="accent5"/>
            </a:gs>
            <a:gs pos="100000">
              <a:schemeClr val="tx2">
                <a:lumMod val="1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1128" y="1666122"/>
            <a:ext cx="6997072" cy="737380"/>
          </a:xfrm>
        </p:spPr>
        <p:txBody>
          <a:bodyPr lIns="0" tIns="0" rIns="0" bIns="0" anchor="t" anchorCtr="0">
            <a:normAutofit/>
          </a:bodyPr>
          <a:lstStyle>
            <a:lvl1pPr algn="l">
              <a:defRPr sz="3600" b="1"/>
            </a:lvl1pPr>
          </a:lstStyle>
          <a:p>
            <a:r>
              <a:rPr lang="cs-CZ" dirty="0" smtClean="0"/>
              <a:t>Vložte názov prednášky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0500" y="2403502"/>
            <a:ext cx="6997072" cy="723284"/>
          </a:xfrm>
        </p:spPr>
        <p:txBody>
          <a:bodyPr lIns="0" tIns="0" rIns="0" bIns="0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Vložte podnapis prednášky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461128" y="3918284"/>
            <a:ext cx="6997700" cy="7905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cs-CZ" dirty="0" smtClean="0"/>
              <a:t>Titl. Meno Priezvisko, Titl.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82" y="6004854"/>
            <a:ext cx="2978150" cy="72707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270418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aver">
    <p:bg>
      <p:bgPr>
        <a:gradFill flip="none" rotWithShape="1">
          <a:gsLst>
            <a:gs pos="0">
              <a:schemeClr val="accent5"/>
            </a:gs>
            <a:gs pos="100000">
              <a:schemeClr val="bg2">
                <a:lumMod val="1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1128" y="2855670"/>
            <a:ext cx="7225672" cy="1143000"/>
          </a:xfrm>
        </p:spPr>
        <p:txBody>
          <a:bodyPr lIns="0" tIns="0" rIns="0" bIns="0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cs-CZ" dirty="0" smtClean="0"/>
              <a:t>Ďakujem za pozornosť.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82" y="6004854"/>
            <a:ext cx="2978150" cy="72707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9441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2" hasCustomPrompt="1"/>
          </p:nvPr>
        </p:nvSpPr>
        <p:spPr>
          <a:xfrm>
            <a:off x="1461129" y="1549400"/>
            <a:ext cx="7225672" cy="4200525"/>
          </a:xfrm>
        </p:spPr>
        <p:txBody>
          <a:bodyPr/>
          <a:lstStyle/>
          <a:p>
            <a:r>
              <a:rPr lang="en-US" dirty="0" smtClean="0"/>
              <a:t>Graf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názov grafu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59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nadpis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83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 baseline="0"/>
            </a:lvl1pPr>
          </a:lstStyle>
          <a:p>
            <a:r>
              <a:rPr lang="cs-CZ" dirty="0" smtClean="0"/>
              <a:t>Vložte názov tabuľky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2"/>
          </p:nvPr>
        </p:nvSpPr>
        <p:spPr>
          <a:xfrm>
            <a:off x="1447472" y="1543050"/>
            <a:ext cx="7239327" cy="4260850"/>
          </a:xfrm>
        </p:spPr>
        <p:txBody>
          <a:bodyPr/>
          <a:lstStyle/>
          <a:p>
            <a:r>
              <a:rPr lang="sk-SK" smtClean="0"/>
              <a:t>Ak chcete pridať tabuľku, kliknite na ikonu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an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nadpis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454301" y="1509016"/>
            <a:ext cx="3632338" cy="4526659"/>
          </a:xfrm>
        </p:spPr>
        <p:txBody>
          <a:bodyPr lIns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230020" y="1509016"/>
            <a:ext cx="3456780" cy="4526659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42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smtClean="0"/>
              <a:t>Vložte nadpis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454301" y="1557338"/>
            <a:ext cx="7232499" cy="4368800"/>
          </a:xfrm>
        </p:spPr>
        <p:txBody>
          <a:bodyPr lIns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11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nadpis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461128" y="1563688"/>
            <a:ext cx="3523095" cy="4403725"/>
          </a:xfrm>
        </p:spPr>
        <p:txBody>
          <a:bodyPr lIns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5154915" y="1563688"/>
            <a:ext cx="3531885" cy="44037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12416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ok Graf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1128" y="5050843"/>
            <a:ext cx="7225671" cy="500424"/>
          </a:xfrm>
        </p:spPr>
        <p:txBody>
          <a:bodyPr lIns="0" rIns="0" anchor="b" anchorCtr="0">
            <a:normAutofit/>
          </a:bodyPr>
          <a:lstStyle>
            <a:lvl1pPr algn="l">
              <a:defRPr sz="2000" b="1"/>
            </a:lvl1pPr>
          </a:lstStyle>
          <a:p>
            <a:r>
              <a:rPr lang="cs-CZ" dirty="0" smtClean="0"/>
              <a:t>Názov obrázku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461128" y="5551267"/>
            <a:ext cx="7225671" cy="391952"/>
          </a:xfrm>
        </p:spPr>
        <p:txBody>
          <a:bodyPr lIns="0" tIns="0" rIns="0" anchor="t" anchorCtr="0"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err="1" smtClean="0"/>
              <a:t>Podnadpis</a:t>
            </a:r>
            <a:r>
              <a:rPr lang="en-US" dirty="0" smtClean="0"/>
              <a:t> </a:t>
            </a:r>
            <a:r>
              <a:rPr lang="en-US" dirty="0" err="1" smtClean="0"/>
              <a:t>obrázku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409688"/>
            <a:ext cx="8229600" cy="426075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2241543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zd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51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300" y="1600201"/>
            <a:ext cx="7232499" cy="421736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" y="6006033"/>
            <a:ext cx="2978150" cy="727075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3461645" y="6166959"/>
            <a:ext cx="3994206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7551438" y="6162729"/>
            <a:ext cx="1135362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25. 7. 2012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25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41" r:id="rId1"/>
    <p:sldLayoutId id="2147484743" r:id="rId2"/>
    <p:sldLayoutId id="2147484744" r:id="rId3"/>
    <p:sldLayoutId id="2147484745" r:id="rId4"/>
    <p:sldLayoutId id="2147484746" r:id="rId5"/>
    <p:sldLayoutId id="2147484751" r:id="rId6"/>
    <p:sldLayoutId id="2147484748" r:id="rId7"/>
    <p:sldLayoutId id="2147484747" r:id="rId8"/>
    <p:sldLayoutId id="2147484749" r:id="rId9"/>
    <p:sldLayoutId id="2147484750" r:id="rId10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168" y="1572396"/>
            <a:ext cx="8650223" cy="737380"/>
          </a:xfrm>
        </p:spPr>
        <p:txBody>
          <a:bodyPr>
            <a:normAutofit/>
          </a:bodyPr>
          <a:lstStyle/>
          <a:p>
            <a:pPr algn="ctr"/>
            <a:r>
              <a:rPr lang="sk-SK" dirty="0" smtClean="0"/>
              <a:t>Čerpanie energií v budovách </a:t>
            </a:r>
            <a:r>
              <a:rPr lang="sk-SK" dirty="0" err="1" smtClean="0"/>
              <a:t>SjF</a:t>
            </a:r>
            <a:r>
              <a:rPr lang="sk-SK" dirty="0" smtClean="0"/>
              <a:t> STU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603" y="3451406"/>
            <a:ext cx="6997072" cy="72328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sk-SK" dirty="0" smtClean="0"/>
              <a:t> Kolégium dekana </a:t>
            </a:r>
            <a:r>
              <a:rPr lang="sk-SK" dirty="0" err="1" smtClean="0"/>
              <a:t>SjF</a:t>
            </a:r>
            <a:r>
              <a:rPr lang="sk-SK" dirty="0" smtClean="0"/>
              <a:t> STU</a:t>
            </a:r>
            <a:endParaRPr lang="sk-SK" dirty="0"/>
          </a:p>
          <a:p>
            <a:pPr algn="ctr"/>
            <a:r>
              <a:rPr lang="sk-SK" dirty="0" smtClean="0"/>
              <a:t>8. 10. 2018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727448" y="5532772"/>
            <a:ext cx="3713092" cy="790575"/>
          </a:xfrm>
        </p:spPr>
        <p:txBody>
          <a:bodyPr>
            <a:normAutofit fontScale="85000" lnSpcReduction="20000"/>
          </a:bodyPr>
          <a:lstStyle/>
          <a:p>
            <a:r>
              <a:rPr lang="sk-SK" dirty="0" smtClean="0"/>
              <a:t>Ing. Gabriela </a:t>
            </a:r>
            <a:r>
              <a:rPr lang="sk-SK" dirty="0" err="1" smtClean="0"/>
              <a:t>Šipekiová</a:t>
            </a:r>
            <a:endParaRPr lang="sk-SK" dirty="0" smtClean="0"/>
          </a:p>
          <a:p>
            <a:r>
              <a:rPr lang="sk-SK" dirty="0" smtClean="0"/>
              <a:t>prof. Ing. František Urban, </a:t>
            </a:r>
            <a:r>
              <a:rPr lang="sk-SK" dirty="0"/>
              <a:t>CSc.</a:t>
            </a:r>
          </a:p>
          <a:p>
            <a:r>
              <a:rPr lang="sk-SK" dirty="0" smtClean="0"/>
              <a:t>Ing. Ladislav Zelený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68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10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sk-SK" dirty="0" smtClean="0"/>
              <a:t>8.10.2018</a:t>
            </a:r>
            <a:endParaRPr lang="en-US" dirty="0"/>
          </a:p>
        </p:txBody>
      </p:sp>
      <p:sp>
        <p:nvSpPr>
          <p:cNvPr id="4" name="Obdĺžnik 3"/>
          <p:cNvSpPr/>
          <p:nvPr/>
        </p:nvSpPr>
        <p:spPr>
          <a:xfrm>
            <a:off x="3353712" y="214976"/>
            <a:ext cx="1980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1" dirty="0" smtClean="0"/>
              <a:t>Budovy </a:t>
            </a:r>
            <a:r>
              <a:rPr lang="sk-SK" b="1" dirty="0" err="1"/>
              <a:t>SjF</a:t>
            </a:r>
            <a:r>
              <a:rPr lang="sk-SK" b="1" dirty="0"/>
              <a:t> </a:t>
            </a:r>
            <a:r>
              <a:rPr lang="sk-SK" b="1" dirty="0" smtClean="0"/>
              <a:t>STU</a:t>
            </a:r>
            <a:endParaRPr lang="sk-SK" b="1" dirty="0"/>
          </a:p>
        </p:txBody>
      </p:sp>
      <p:sp>
        <p:nvSpPr>
          <p:cNvPr id="5" name="Obdĺžnik 4"/>
          <p:cNvSpPr/>
          <p:nvPr/>
        </p:nvSpPr>
        <p:spPr>
          <a:xfrm>
            <a:off x="1133856" y="5692146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 dirty="0" smtClean="0"/>
              <a:t>Náklady na teplo </a:t>
            </a:r>
            <a:r>
              <a:rPr lang="sk-SK" b="1" i="1" dirty="0"/>
              <a:t>N </a:t>
            </a:r>
            <a:r>
              <a:rPr lang="sk-SK" b="1" i="1" baseline="-25000" dirty="0"/>
              <a:t>Q </a:t>
            </a:r>
            <a:r>
              <a:rPr lang="sk-SK" b="1" i="1" dirty="0" smtClean="0"/>
              <a:t>, </a:t>
            </a:r>
            <a:r>
              <a:rPr lang="sk-SK" b="1" dirty="0" smtClean="0"/>
              <a:t>elektrinu</a:t>
            </a:r>
            <a:r>
              <a:rPr lang="sk-SK" b="1" i="1" dirty="0" smtClean="0"/>
              <a:t> </a:t>
            </a:r>
            <a:r>
              <a:rPr lang="sk-SK" b="1" i="1" dirty="0"/>
              <a:t>N </a:t>
            </a:r>
            <a:r>
              <a:rPr lang="sk-SK" b="1" i="1" baseline="-25000" dirty="0"/>
              <a:t>Q </a:t>
            </a:r>
            <a:r>
              <a:rPr lang="sk-SK" b="1" i="1" baseline="-25000" dirty="0" smtClean="0"/>
              <a:t>,  </a:t>
            </a:r>
            <a:r>
              <a:rPr lang="sk-SK" b="1" dirty="0" smtClean="0"/>
              <a:t>spolu </a:t>
            </a:r>
            <a:r>
              <a:rPr lang="sk-SK" b="1" i="1" dirty="0"/>
              <a:t>N </a:t>
            </a:r>
            <a:r>
              <a:rPr lang="sk-SK" b="1" i="1" baseline="-25000" dirty="0" smtClean="0"/>
              <a:t>spolu</a:t>
            </a:r>
            <a:endParaRPr lang="sk-SK" b="1" i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18" y="547732"/>
            <a:ext cx="8013813" cy="523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13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10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sk-SK" dirty="0" smtClean="0"/>
              <a:t>8.10.2018</a:t>
            </a:r>
            <a:endParaRPr lang="en-US" dirty="0"/>
          </a:p>
        </p:txBody>
      </p:sp>
      <p:sp>
        <p:nvSpPr>
          <p:cNvPr id="4" name="Obdĺžnik 3"/>
          <p:cNvSpPr/>
          <p:nvPr/>
        </p:nvSpPr>
        <p:spPr>
          <a:xfrm>
            <a:off x="2311296" y="214976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1" dirty="0"/>
              <a:t>Budova </a:t>
            </a:r>
            <a:r>
              <a:rPr lang="sk-SK" b="1" dirty="0" err="1"/>
              <a:t>SjF</a:t>
            </a:r>
            <a:r>
              <a:rPr lang="sk-SK" b="1" dirty="0"/>
              <a:t> STU Nám. slobody 17</a:t>
            </a:r>
          </a:p>
        </p:txBody>
      </p:sp>
      <p:sp>
        <p:nvSpPr>
          <p:cNvPr id="5" name="Obdĺžnik 4"/>
          <p:cNvSpPr/>
          <p:nvPr/>
        </p:nvSpPr>
        <p:spPr>
          <a:xfrm>
            <a:off x="1133856" y="5692146"/>
            <a:ext cx="5276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 dirty="0"/>
              <a:t>Nakúpené teplo </a:t>
            </a:r>
            <a:r>
              <a:rPr lang="sk-SK" b="1" i="1" dirty="0"/>
              <a:t>Q </a:t>
            </a:r>
            <a:r>
              <a:rPr lang="sk-SK" b="1" i="1" baseline="-25000" dirty="0"/>
              <a:t>ÚK+TV</a:t>
            </a:r>
            <a:r>
              <a:rPr lang="sk-SK" b="1" dirty="0"/>
              <a:t> a náklady na teplo </a:t>
            </a:r>
            <a:r>
              <a:rPr lang="sk-SK" b="1" i="1" dirty="0"/>
              <a:t>N </a:t>
            </a:r>
            <a:r>
              <a:rPr lang="sk-SK" b="1" i="1" baseline="-25000" dirty="0"/>
              <a:t>Q</a:t>
            </a:r>
            <a:endParaRPr lang="sk-SK" b="1" i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24" y="584308"/>
            <a:ext cx="7828840" cy="5114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539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10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sk-SK" dirty="0" smtClean="0"/>
              <a:t>8.10.2018</a:t>
            </a:r>
            <a:endParaRPr lang="en-US" dirty="0"/>
          </a:p>
        </p:txBody>
      </p:sp>
      <p:sp>
        <p:nvSpPr>
          <p:cNvPr id="4" name="Obdĺžnik 3"/>
          <p:cNvSpPr/>
          <p:nvPr/>
        </p:nvSpPr>
        <p:spPr>
          <a:xfrm>
            <a:off x="3353712" y="214976"/>
            <a:ext cx="1980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1" dirty="0" smtClean="0"/>
              <a:t>Budovy </a:t>
            </a:r>
            <a:r>
              <a:rPr lang="sk-SK" b="1" dirty="0" err="1"/>
              <a:t>SjF</a:t>
            </a:r>
            <a:r>
              <a:rPr lang="sk-SK" b="1" dirty="0"/>
              <a:t> </a:t>
            </a:r>
            <a:r>
              <a:rPr lang="sk-SK" b="1" dirty="0" smtClean="0"/>
              <a:t>STU</a:t>
            </a:r>
            <a:endParaRPr lang="sk-SK" b="1" dirty="0"/>
          </a:p>
        </p:txBody>
      </p:sp>
      <p:sp>
        <p:nvSpPr>
          <p:cNvPr id="5" name="Obdĺžnik 4"/>
          <p:cNvSpPr/>
          <p:nvPr/>
        </p:nvSpPr>
        <p:spPr>
          <a:xfrm>
            <a:off x="1581912" y="5692146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 dirty="0" smtClean="0"/>
              <a:t>Cena tepla </a:t>
            </a:r>
            <a:r>
              <a:rPr lang="sk-SK" b="1" i="1" dirty="0" smtClean="0"/>
              <a:t>C </a:t>
            </a:r>
            <a:r>
              <a:rPr lang="sk-SK" b="1" i="1" baseline="-25000" dirty="0"/>
              <a:t>Q </a:t>
            </a:r>
            <a:r>
              <a:rPr lang="sk-SK" b="1" i="1" dirty="0" smtClean="0"/>
              <a:t>, </a:t>
            </a:r>
            <a:r>
              <a:rPr lang="sk-SK" b="1" dirty="0" smtClean="0"/>
              <a:t>elektriny</a:t>
            </a:r>
            <a:r>
              <a:rPr lang="sk-SK" b="1" i="1" dirty="0" smtClean="0"/>
              <a:t> C </a:t>
            </a:r>
            <a:r>
              <a:rPr lang="sk-SK" b="1" i="1" baseline="-25000" dirty="0" err="1" smtClean="0"/>
              <a:t>el</a:t>
            </a:r>
            <a:r>
              <a:rPr lang="sk-SK" b="1" i="1" baseline="-25000" dirty="0" smtClean="0"/>
              <a:t> </a:t>
            </a:r>
            <a:endParaRPr lang="sk-SK" b="1" i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51" y="584308"/>
            <a:ext cx="7940890" cy="5185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888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10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sk-SK" dirty="0" smtClean="0"/>
              <a:t>8.10.2018</a:t>
            </a:r>
            <a:endParaRPr lang="en-US" dirty="0"/>
          </a:p>
        </p:txBody>
      </p:sp>
      <p:sp>
        <p:nvSpPr>
          <p:cNvPr id="4" name="Obdĺžnik 3"/>
          <p:cNvSpPr/>
          <p:nvPr/>
        </p:nvSpPr>
        <p:spPr>
          <a:xfrm>
            <a:off x="2311296" y="214976"/>
            <a:ext cx="1980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1" dirty="0" smtClean="0"/>
              <a:t>Budovy </a:t>
            </a:r>
            <a:r>
              <a:rPr lang="sk-SK" b="1" dirty="0" err="1"/>
              <a:t>SjF</a:t>
            </a:r>
            <a:r>
              <a:rPr lang="sk-SK" b="1" dirty="0"/>
              <a:t> </a:t>
            </a:r>
            <a:r>
              <a:rPr lang="sk-SK" b="1" dirty="0" smtClean="0"/>
              <a:t>STU</a:t>
            </a:r>
            <a:endParaRPr lang="sk-SK" b="1" dirty="0"/>
          </a:p>
        </p:txBody>
      </p:sp>
      <p:sp>
        <p:nvSpPr>
          <p:cNvPr id="5" name="Obdĺžnik 4"/>
          <p:cNvSpPr/>
          <p:nvPr/>
        </p:nvSpPr>
        <p:spPr>
          <a:xfrm>
            <a:off x="246888" y="5692146"/>
            <a:ext cx="8439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 dirty="0" smtClean="0"/>
              <a:t>Vykurovacia sezóna - </a:t>
            </a:r>
            <a:r>
              <a:rPr lang="sk-SK" b="1" i="1" dirty="0" smtClean="0"/>
              <a:t>Q</a:t>
            </a:r>
            <a:r>
              <a:rPr lang="sk-SK" b="1" i="1" baseline="-25000" dirty="0" smtClean="0"/>
              <a:t>ÚK</a:t>
            </a:r>
            <a:r>
              <a:rPr lang="sk-SK" b="1" dirty="0" smtClean="0"/>
              <a:t> teplo na vykurovanie, počet </a:t>
            </a:r>
            <a:r>
              <a:rPr lang="sk-SK" b="1" dirty="0" err="1" smtClean="0"/>
              <a:t>denostupňov</a:t>
            </a:r>
            <a:r>
              <a:rPr lang="sk-SK" b="1" dirty="0" smtClean="0"/>
              <a:t> </a:t>
            </a:r>
            <a:r>
              <a:rPr lang="sk-SK" b="1" i="1" dirty="0" smtClean="0"/>
              <a:t>D</a:t>
            </a:r>
            <a:r>
              <a:rPr lang="sk-SK" b="1" i="1" baseline="-25000" dirty="0" smtClean="0"/>
              <a:t>20</a:t>
            </a:r>
            <a:endParaRPr lang="sk-SK" b="1" i="1" baseline="-25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30" y="584307"/>
            <a:ext cx="7949805" cy="5191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ĺžnik 8"/>
              <p:cNvSpPr/>
              <p:nvPr/>
            </p:nvSpPr>
            <p:spPr>
              <a:xfrm>
                <a:off x="1655064" y="1979204"/>
                <a:ext cx="4572000" cy="67255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sk-SK" i="1">
                            <a:latin typeface="Cambria Math"/>
                          </a:rPr>
                          <m:t>Ú</m:t>
                        </m:r>
                        <m:r>
                          <a:rPr lang="sk-SK" i="1">
                            <a:latin typeface="Cambria Math"/>
                          </a:rPr>
                          <m:t>𝐾</m:t>
                        </m:r>
                      </m:sub>
                    </m:sSub>
                    <m:r>
                      <a:rPr lang="sk-SK" i="1">
                        <a:latin typeface="Cambria Math"/>
                      </a:rPr>
                      <m:t> (</m:t>
                    </m:r>
                    <m:sSub>
                      <m:sSubPr>
                        <m:ctrlPr>
                          <a:rPr lang="sk-SK" i="1">
                            <a:latin typeface="Cambria Math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sk-SK" i="1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sk-SK" i="1">
                        <a:latin typeface="Cambria Math"/>
                      </a:rPr>
                      <m:t> , </m:t>
                    </m:r>
                    <m:sSub>
                      <m:sSubPr>
                        <m:ctrlPr>
                          <a:rPr lang="sk-SK" i="1">
                            <a:latin typeface="Cambria Math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sk-SK" i="1">
                            <a:latin typeface="Cambria Math"/>
                          </a:rPr>
                          <m:t>𝑗</m:t>
                        </m:r>
                        <m:r>
                          <a:rPr lang="sk-SK" i="1">
                            <a:latin typeface="Cambria Math"/>
                          </a:rPr>
                          <m:t> </m:t>
                        </m:r>
                      </m:sub>
                    </m:sSub>
                    <m:r>
                      <a:rPr lang="sk-SK" i="1">
                        <a:latin typeface="Cambria Math"/>
                      </a:rPr>
                      <m:t>, </m:t>
                    </m:r>
                    <m:d>
                      <m:dPr>
                        <m:ctrlPr>
                          <a:rPr lang="sk-SK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sk-S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k-SK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sk-SK" i="1">
                                <a:latin typeface="Cambria Math"/>
                              </a:rPr>
                              <m:t>20 </m:t>
                            </m:r>
                          </m:sub>
                        </m:sSub>
                        <m:r>
                          <a:rPr lang="sk-SK" i="1">
                            <a:latin typeface="Cambria Math"/>
                          </a:rPr>
                          <m:t>− </m:t>
                        </m:r>
                        <m:sSub>
                          <m:sSubPr>
                            <m:ctrlPr>
                              <a:rPr lang="sk-S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k-SK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sk-SK" i="1">
                                <a:latin typeface="Cambria Math"/>
                              </a:rPr>
                              <m:t>𝑠𝑡𝑟</m:t>
                            </m:r>
                            <m:r>
                              <a:rPr lang="sk-SK" i="1">
                                <a:latin typeface="Cambria Math"/>
                              </a:rPr>
                              <m:t>  </m:t>
                            </m:r>
                            <m:r>
                              <a:rPr lang="sk-SK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sk-SK" i="1">
                        <a:latin typeface="Cambria Math"/>
                      </a:rPr>
                      <m:t>,  </m:t>
                    </m:r>
                    <m:r>
                      <a:rPr lang="sk-SK" i="1">
                        <a:latin typeface="Cambria Math"/>
                      </a:rPr>
                      <m:t>𝑖</m:t>
                    </m:r>
                    <m:r>
                      <a:rPr lang="sk-SK" i="1">
                        <a:latin typeface="Cambria Math"/>
                      </a:rPr>
                      <m:t>)</m:t>
                    </m:r>
                  </m:oMath>
                </a14:m>
                <a:r>
                  <a:rPr lang="sk-SK" dirty="0"/>
                  <a:t>  </a:t>
                </a:r>
                <a:r>
                  <a:rPr lang="sk-SK" dirty="0" smtClean="0"/>
                  <a:t>  (</a:t>
                </a:r>
                <a:r>
                  <a:rPr lang="sk-SK" dirty="0" err="1"/>
                  <a:t>kWh</a:t>
                </a:r>
                <a:r>
                  <a:rPr lang="sk-SK" dirty="0"/>
                  <a:t>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sk-SK" i="1">
                            <a:latin typeface="Cambria Math"/>
                          </a:rPr>
                          <m:t>20</m:t>
                        </m:r>
                      </m:sub>
                    </m:sSub>
                    <m:r>
                      <a:rPr lang="sk-SK" i="1">
                        <a:latin typeface="Cambria Math"/>
                      </a:rPr>
                      <m:t>= </m:t>
                    </m:r>
                    <m:nary>
                      <m:naryPr>
                        <m:chr m:val="∑"/>
                        <m:limLoc m:val="undOvr"/>
                        <m:ctrlPr>
                          <a:rPr lang="sk-SK" i="1">
                            <a:latin typeface="Cambria Math"/>
                          </a:rPr>
                        </m:ctrlPr>
                      </m:naryPr>
                      <m:sub>
                        <m:r>
                          <a:rPr lang="sk-SK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sk-SK" i="1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sk-SK" i="1">
                            <a:latin typeface="Cambria Math"/>
                          </a:rPr>
                          <m:t> </m:t>
                        </m:r>
                        <m:d>
                          <m:dPr>
                            <m:ctrlPr>
                              <a:rPr lang="sk-SK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sk-SK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sk-SK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sk-SK" i="1">
                                    <a:latin typeface="Cambria Math"/>
                                  </a:rPr>
                                  <m:t>20 </m:t>
                                </m:r>
                              </m:sub>
                            </m:sSub>
                            <m:r>
                              <a:rPr lang="sk-SK" i="1">
                                <a:latin typeface="Cambria Math"/>
                              </a:rPr>
                              <m:t>− </m:t>
                            </m:r>
                            <m:sSub>
                              <m:sSubPr>
                                <m:ctrlPr>
                                  <a:rPr lang="sk-SK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sk-SK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sk-SK" i="1">
                                    <a:latin typeface="Cambria Math"/>
                                  </a:rPr>
                                  <m:t>𝑠𝑡𝑟</m:t>
                                </m:r>
                                <m:r>
                                  <a:rPr lang="sk-SK" i="1">
                                    <a:latin typeface="Cambria Math"/>
                                  </a:rPr>
                                  <m:t>  </m:t>
                                </m:r>
                                <m:r>
                                  <a:rPr lang="sk-SK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sk-SK" dirty="0"/>
                  <a:t>           (</a:t>
                </a:r>
                <a:r>
                  <a:rPr lang="sk-SK" dirty="0" err="1"/>
                  <a:t>K.deň</a:t>
                </a:r>
                <a:r>
                  <a:rPr lang="sk-SK" dirty="0"/>
                  <a:t>)</a:t>
                </a:r>
              </a:p>
            </p:txBody>
          </p:sp>
        </mc:Choice>
        <mc:Fallback xmlns="">
          <p:sp>
            <p:nvSpPr>
              <p:cNvPr id="9" name="Obdĺžni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5064" y="1979204"/>
                <a:ext cx="4572000" cy="672556"/>
              </a:xfrm>
              <a:prstGeom prst="rect">
                <a:avLst/>
              </a:prstGeom>
              <a:blipFill rotWithShape="1">
                <a:blip r:embed="rId3"/>
                <a:stretch>
                  <a:fillRect l="-267" t="-20909" b="-102727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768" y="2905924"/>
            <a:ext cx="6766608" cy="194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436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10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sk-SK" dirty="0" smtClean="0"/>
              <a:t>8.10.2018</a:t>
            </a:r>
            <a:endParaRPr lang="en-US" dirty="0"/>
          </a:p>
        </p:txBody>
      </p:sp>
      <p:sp>
        <p:nvSpPr>
          <p:cNvPr id="4" name="Obdĺžnik 3"/>
          <p:cNvSpPr/>
          <p:nvPr/>
        </p:nvSpPr>
        <p:spPr>
          <a:xfrm>
            <a:off x="2311296" y="214976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1" dirty="0"/>
              <a:t>Budova </a:t>
            </a:r>
            <a:r>
              <a:rPr lang="sk-SK" b="1" dirty="0" err="1"/>
              <a:t>SjF</a:t>
            </a:r>
            <a:r>
              <a:rPr lang="sk-SK" b="1" dirty="0"/>
              <a:t> STU Nám. slobody 17</a:t>
            </a:r>
          </a:p>
        </p:txBody>
      </p:sp>
      <p:sp>
        <p:nvSpPr>
          <p:cNvPr id="5" name="Obdĺžnik 4"/>
          <p:cNvSpPr/>
          <p:nvPr/>
        </p:nvSpPr>
        <p:spPr>
          <a:xfrm>
            <a:off x="1133856" y="5692146"/>
            <a:ext cx="5623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 dirty="0"/>
              <a:t>Nakúpené teplo </a:t>
            </a:r>
            <a:r>
              <a:rPr lang="sk-SK" b="1" i="1" dirty="0"/>
              <a:t>Q </a:t>
            </a:r>
            <a:r>
              <a:rPr lang="sk-SK" b="1" i="1" baseline="-25000" dirty="0"/>
              <a:t>ÚK+TV</a:t>
            </a:r>
            <a:r>
              <a:rPr lang="sk-SK" b="1" dirty="0"/>
              <a:t> a </a:t>
            </a:r>
            <a:r>
              <a:rPr lang="sk-SK" b="1" dirty="0" smtClean="0"/>
              <a:t>počet </a:t>
            </a:r>
            <a:r>
              <a:rPr lang="sk-SK" b="1" dirty="0" err="1" smtClean="0"/>
              <a:t>denostupňov</a:t>
            </a:r>
            <a:r>
              <a:rPr lang="sk-SK" b="1" dirty="0" smtClean="0"/>
              <a:t> </a:t>
            </a:r>
            <a:r>
              <a:rPr lang="sk-SK" b="1" i="1" dirty="0" smtClean="0"/>
              <a:t>D</a:t>
            </a:r>
            <a:r>
              <a:rPr lang="sk-SK" b="1" i="1" baseline="-25000" dirty="0" smtClean="0"/>
              <a:t>20</a:t>
            </a:r>
            <a:endParaRPr lang="sk-SK" b="1" i="1" baseline="-250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72" y="547733"/>
            <a:ext cx="7938568" cy="51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230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10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sk-SK" dirty="0" smtClean="0"/>
              <a:t>8.10.2018</a:t>
            </a:r>
            <a:endParaRPr lang="en-US" dirty="0"/>
          </a:p>
        </p:txBody>
      </p:sp>
      <p:sp>
        <p:nvSpPr>
          <p:cNvPr id="4" name="Obdĺžnik 3"/>
          <p:cNvSpPr/>
          <p:nvPr/>
        </p:nvSpPr>
        <p:spPr>
          <a:xfrm>
            <a:off x="2311296" y="214976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1" dirty="0"/>
              <a:t>Budova </a:t>
            </a:r>
            <a:r>
              <a:rPr lang="sk-SK" b="1" dirty="0" err="1"/>
              <a:t>SjF</a:t>
            </a:r>
            <a:r>
              <a:rPr lang="sk-SK" b="1" dirty="0"/>
              <a:t> STU Nám. slobody 17</a:t>
            </a:r>
          </a:p>
        </p:txBody>
      </p:sp>
      <p:sp>
        <p:nvSpPr>
          <p:cNvPr id="5" name="Obdĺžnik 4"/>
          <p:cNvSpPr/>
          <p:nvPr/>
        </p:nvSpPr>
        <p:spPr>
          <a:xfrm>
            <a:off x="1133856" y="5692146"/>
            <a:ext cx="6153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 dirty="0" smtClean="0"/>
              <a:t>Pomerné zníženie množstva nakúpeného tepla </a:t>
            </a:r>
            <a:r>
              <a:rPr lang="sk-SK" b="1" i="1" dirty="0"/>
              <a:t>Q </a:t>
            </a:r>
            <a:r>
              <a:rPr lang="sk-SK" b="1" i="1" baseline="-25000" dirty="0" smtClean="0"/>
              <a:t>ÚK+TV</a:t>
            </a:r>
            <a:endParaRPr lang="sk-SK" b="1" i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64" y="547732"/>
            <a:ext cx="8020864" cy="5240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562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168" y="1572396"/>
            <a:ext cx="8650223" cy="737380"/>
          </a:xfrm>
        </p:spPr>
        <p:txBody>
          <a:bodyPr>
            <a:normAutofit/>
          </a:bodyPr>
          <a:lstStyle/>
          <a:p>
            <a:pPr algn="ctr"/>
            <a:r>
              <a:rPr lang="sk-SK" dirty="0"/>
              <a:t>Ďakujeme za pozornosť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603" y="3451406"/>
            <a:ext cx="6997072" cy="72328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sk-SK" dirty="0" smtClean="0"/>
              <a:t> Kolégium dekana </a:t>
            </a:r>
            <a:r>
              <a:rPr lang="sk-SK" dirty="0" err="1" smtClean="0"/>
              <a:t>SjF</a:t>
            </a:r>
            <a:r>
              <a:rPr lang="sk-SK" dirty="0" smtClean="0"/>
              <a:t> STU</a:t>
            </a:r>
            <a:endParaRPr lang="sk-SK" dirty="0"/>
          </a:p>
          <a:p>
            <a:pPr algn="ctr"/>
            <a:r>
              <a:rPr lang="sk-SK" dirty="0" smtClean="0"/>
              <a:t>8. 10. 2018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727448" y="5532772"/>
            <a:ext cx="3713092" cy="790575"/>
          </a:xfrm>
        </p:spPr>
        <p:txBody>
          <a:bodyPr>
            <a:normAutofit fontScale="85000" lnSpcReduction="20000"/>
          </a:bodyPr>
          <a:lstStyle/>
          <a:p>
            <a:r>
              <a:rPr lang="sk-SK" dirty="0" smtClean="0"/>
              <a:t>Ing. Gabriela </a:t>
            </a:r>
            <a:r>
              <a:rPr lang="sk-SK" dirty="0" err="1" smtClean="0"/>
              <a:t>Šipekiová</a:t>
            </a:r>
            <a:endParaRPr lang="sk-SK" dirty="0" smtClean="0"/>
          </a:p>
          <a:p>
            <a:r>
              <a:rPr lang="sk-SK" dirty="0" smtClean="0"/>
              <a:t>prof. Ing. František Urban, </a:t>
            </a:r>
            <a:r>
              <a:rPr lang="sk-SK" dirty="0"/>
              <a:t>CSc.</a:t>
            </a:r>
          </a:p>
          <a:p>
            <a:r>
              <a:rPr lang="sk-SK" dirty="0" smtClean="0"/>
              <a:t>Ing. Ladislav Zelený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7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TF_STU_prezentacia">
  <a:themeElements>
    <a:clrScheme name="STU_1">
      <a:dk1>
        <a:srgbClr val="000000"/>
      </a:dk1>
      <a:lt1>
        <a:sysClr val="window" lastClr="FFFFFF"/>
      </a:lt1>
      <a:dk2>
        <a:srgbClr val="6E0000"/>
      </a:dk2>
      <a:lt2>
        <a:srgbClr val="E4E4E4"/>
      </a:lt2>
      <a:accent1>
        <a:srgbClr val="981E32"/>
      </a:accent1>
      <a:accent2>
        <a:srgbClr val="FF7900"/>
      </a:accent2>
      <a:accent3>
        <a:srgbClr val="ECC200"/>
      </a:accent3>
      <a:accent4>
        <a:srgbClr val="00A9E0"/>
      </a:accent4>
      <a:accent5>
        <a:srgbClr val="747678"/>
      </a:accent5>
      <a:accent6>
        <a:srgbClr val="009B3A"/>
      </a:accent6>
      <a:hlink>
        <a:srgbClr val="00399C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SjF_STU_prezentacia (2)</Template>
  <TotalTime>1762</TotalTime>
  <Words>216</Words>
  <Application>Microsoft Office PowerPoint</Application>
  <PresentationFormat>Prezentácia na obrazovke (4:3)</PresentationFormat>
  <Paragraphs>33</Paragraphs>
  <Slides>8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MTF_STU_prezentacia</vt:lpstr>
      <vt:lpstr>Čerpanie energií v budovách SjF STU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Ďakujeme za pozornosť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Výročná správa o pedagogickom procese  v akademickom roku 2014/15</dc:title>
  <dc:creator>Viera Záhonová</dc:creator>
  <cp:lastModifiedBy>urban</cp:lastModifiedBy>
  <cp:revision>78</cp:revision>
  <cp:lastPrinted>2016-12-13T12:42:10Z</cp:lastPrinted>
  <dcterms:created xsi:type="dcterms:W3CDTF">2015-11-05T10:38:01Z</dcterms:created>
  <dcterms:modified xsi:type="dcterms:W3CDTF">2018-10-07T23:32:11Z</dcterms:modified>
</cp:coreProperties>
</file>