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29"/>
  </p:notesMasterIdLst>
  <p:sldIdLst>
    <p:sldId id="303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7" r:id="rId13"/>
    <p:sldId id="318" r:id="rId14"/>
    <p:sldId id="326" r:id="rId15"/>
    <p:sldId id="319" r:id="rId16"/>
    <p:sldId id="320" r:id="rId17"/>
    <p:sldId id="321" r:id="rId18"/>
    <p:sldId id="322" r:id="rId19"/>
    <p:sldId id="323" r:id="rId20"/>
    <p:sldId id="328" r:id="rId21"/>
    <p:sldId id="325" r:id="rId22"/>
    <p:sldId id="324" r:id="rId23"/>
    <p:sldId id="329" r:id="rId24"/>
    <p:sldId id="331" r:id="rId25"/>
    <p:sldId id="332" r:id="rId26"/>
    <p:sldId id="333" r:id="rId27"/>
    <p:sldId id="330" r:id="rId28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3D4F"/>
    <a:srgbClr val="B90753"/>
    <a:srgbClr val="F9EA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21" autoAdjust="0"/>
  </p:normalViewPr>
  <p:slideViewPr>
    <p:cSldViewPr>
      <p:cViewPr>
        <p:scale>
          <a:sx n="120" d="100"/>
          <a:sy n="120" d="100"/>
        </p:scale>
        <p:origin x="-450" y="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M:\11DEKANAT\KOCOVCE2013\KOCOVCE%2013\PRIKKEL\KOCOVCE2013\Publikacie07_08_09_10_11_12_13_14_k_02_12_201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 sz="1800" b="1" dirty="0" smtClean="0">
                <a:effectLst/>
              </a:rPr>
              <a:t>Publikačná</a:t>
            </a:r>
            <a:r>
              <a:rPr lang="sk-SK" sz="1800" b="1" baseline="0" dirty="0" smtClean="0">
                <a:effectLst/>
              </a:rPr>
              <a:t> činnosť </a:t>
            </a:r>
            <a:r>
              <a:rPr lang="sk-SK" sz="1800" b="1" baseline="0" dirty="0" err="1" smtClean="0">
                <a:effectLst/>
              </a:rPr>
              <a:t>SjF</a:t>
            </a:r>
            <a:endParaRPr lang="sk-SK" dirty="0" smtClean="0">
              <a:effectLst/>
            </a:endParaRPr>
          </a:p>
          <a:p>
            <a:pPr>
              <a:defRPr/>
            </a:pPr>
            <a:r>
              <a:rPr lang="sk-SK" sz="1800" b="1" baseline="0" dirty="0" smtClean="0">
                <a:effectLst/>
              </a:rPr>
              <a:t>rok 2014 do10.12.2014</a:t>
            </a:r>
            <a:endParaRPr lang="sk-SK" dirty="0">
              <a:effectLst/>
            </a:endParaRPr>
          </a:p>
        </c:rich>
      </c:tx>
      <c:layout>
        <c:manualLayout>
          <c:xMode val="edge"/>
          <c:yMode val="edge"/>
          <c:x val="0.62596258349121958"/>
          <c:y val="6.1539558462320842E-2"/>
        </c:manualLayout>
      </c:layout>
      <c:overlay val="1"/>
    </c:title>
    <c:view3D>
      <c:rotX val="10"/>
      <c:rotY val="10"/>
      <c:perspective val="20"/>
    </c:view3D>
    <c:plotArea>
      <c:layout/>
      <c:bar3DChart>
        <c:barDir val="col"/>
        <c:grouping val="clustered"/>
        <c:ser>
          <c:idx val="0"/>
          <c:order val="0"/>
          <c:tx>
            <c:strRef>
              <c:f>UDAJE!$C$3</c:f>
              <c:strCache>
                <c:ptCount val="1"/>
                <c:pt idx="0">
                  <c:v>A1</c:v>
                </c:pt>
              </c:strCache>
            </c:strRef>
          </c:tx>
          <c:cat>
            <c:numRef>
              <c:f>UDAJE!$B$4:$B$11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UDAJE!$C$4:$C$11</c:f>
              <c:numCache>
                <c:formatCode>#,##0</c:formatCode>
                <c:ptCount val="8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13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UDAJE!$D$3</c:f>
              <c:strCache>
                <c:ptCount val="1"/>
                <c:pt idx="0">
                  <c:v>A2</c:v>
                </c:pt>
              </c:strCache>
            </c:strRef>
          </c:tx>
          <c:cat>
            <c:numRef>
              <c:f>UDAJE!$B$4:$B$11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UDAJE!$D$4:$D$11</c:f>
              <c:numCache>
                <c:formatCode>#,##0</c:formatCode>
                <c:ptCount val="8"/>
                <c:pt idx="0">
                  <c:v>25</c:v>
                </c:pt>
                <c:pt idx="1">
                  <c:v>28</c:v>
                </c:pt>
                <c:pt idx="2">
                  <c:v>37</c:v>
                </c:pt>
                <c:pt idx="3">
                  <c:v>11</c:v>
                </c:pt>
                <c:pt idx="4">
                  <c:v>33</c:v>
                </c:pt>
                <c:pt idx="5">
                  <c:v>24</c:v>
                </c:pt>
                <c:pt idx="6">
                  <c:v>23</c:v>
                </c:pt>
                <c:pt idx="7">
                  <c:v>26</c:v>
                </c:pt>
              </c:numCache>
            </c:numRef>
          </c:val>
        </c:ser>
        <c:ser>
          <c:idx val="2"/>
          <c:order val="2"/>
          <c:tx>
            <c:strRef>
              <c:f>UDAJE!$E$3</c:f>
              <c:strCache>
                <c:ptCount val="1"/>
                <c:pt idx="0">
                  <c:v>B</c:v>
                </c:pt>
              </c:strCache>
            </c:strRef>
          </c:tx>
          <c:val>
            <c:numRef>
              <c:f>UDAJE!$E$4:$E$11</c:f>
              <c:numCache>
                <c:formatCode>#,##0</c:formatCode>
                <c:ptCount val="8"/>
                <c:pt idx="0">
                  <c:v>36</c:v>
                </c:pt>
                <c:pt idx="1">
                  <c:v>22</c:v>
                </c:pt>
                <c:pt idx="2">
                  <c:v>29</c:v>
                </c:pt>
                <c:pt idx="3">
                  <c:v>7</c:v>
                </c:pt>
                <c:pt idx="4">
                  <c:v>28</c:v>
                </c:pt>
                <c:pt idx="5">
                  <c:v>15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</c:ser>
        <c:shape val="box"/>
        <c:axId val="34491776"/>
        <c:axId val="34526336"/>
        <c:axId val="0"/>
      </c:bar3DChart>
      <c:catAx>
        <c:axId val="34491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34526336"/>
        <c:crosses val="autoZero"/>
        <c:auto val="1"/>
        <c:lblAlgn val="ctr"/>
        <c:lblOffset val="100"/>
      </c:catAx>
      <c:valAx>
        <c:axId val="3452633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3449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69775052473055"/>
          <c:y val="0.32195122626569328"/>
          <c:w val="6.6799127564045824E-2"/>
          <c:h val="0.18300455991514603"/>
        </c:manualLayout>
      </c:layout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sk-SK"/>
        </a:p>
      </c:txPr>
    </c:legend>
    <c:plotVisOnly val="1"/>
    <c:dispBlanksAs val="gap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0.26487</cdr:x>
      <cdr:y>0.02791</cdr:y>
    </cdr:from>
    <cdr:to>
      <cdr:x>0.65741</cdr:x>
      <cdr:y>0.08495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466163" y="169826"/>
          <a:ext cx="3654942" cy="347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10FFFE-1FED-4C2F-A365-CADB31860ED9}" type="datetimeFigureOut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389832-B8AE-49B3-84DB-737FF0BEA2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36C8244-5514-434D-ABCD-72C5874FD46A}" type="slidenum">
              <a:rPr lang="en-US" sz="1200">
                <a:latin typeface="+mn-lt"/>
                <a:cs typeface="+mn-cs"/>
              </a:rPr>
              <a:pPr algn="r">
                <a:defRPr/>
              </a:pPr>
              <a:t>1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Rovná spojnic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vnoramenný trojuholník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0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1106538-2DCD-4306-BD58-9F24AA214557}" type="datetime1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11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r>
              <a:rPr lang="sk-SK"/>
              <a:t>Operačný program Konkurencieschopnosť a hospodársky rast</a:t>
            </a:r>
          </a:p>
        </p:txBody>
      </p:sp>
      <p:sp>
        <p:nvSpPr>
          <p:cNvPr id="12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15BD80-9A34-451D-AF07-C201604799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Rovná spojnic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233C921-50E5-4879-A047-6A05BDEB62BD}" type="datetime1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sk-SK"/>
              <a:t>Operačný program Konkurencieschopnosť a hospodársky rast</a:t>
            </a: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6D3DAC2-8079-4B1F-8688-1D67D5EEC33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vnoramenný trojuholník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ovná spojnic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6F9400D-99CD-4684-A2F2-0393A75751CE}" type="datetime1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sk-SK"/>
              <a:t>Operačný program Konkurencieschopnosť a hospodársky rast</a:t>
            </a:r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51FCF9B-F392-4195-8F63-C57E0EB4C9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7E6B4AF-808F-416C-8944-103CE10D53A5}" type="datetime1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sk-SK"/>
              <a:t>Operačný program Konkurencieschopnosť a hospodársky rast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D300301B-1B7B-470D-B4B1-9E8982FDCF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91E6B29-0C91-4543-AC29-57DDDB501793}" type="datetime1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sk-SK"/>
              <a:t>Operačný program Konkurencieschopnosť a hospodársky rast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A21B022-27B2-4DE2-9720-6E011F3F551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0ED1EAD-7E1F-4D9C-98C1-18A46F7CD3B4}" type="datetime1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sk-SK"/>
              <a:t>Operačný program Konkurencieschopnosť a hospodársky rast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7315B6B-E886-4119-9648-7D57ADA0D1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27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D8F2F6CB-453B-447A-A767-F0B180C9F3C3}" type="datetime1">
              <a:rPr lang="sk-SK"/>
              <a:pPr>
                <a:defRPr/>
              </a:pPr>
              <a:t>7. 1. 2015</a:t>
            </a:fld>
            <a:endParaRPr lang="sk-SK"/>
          </a:p>
        </p:txBody>
      </p:sp>
      <p:sp>
        <p:nvSpPr>
          <p:cNvPr id="12" name="Zástupný symbol päty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k-SK"/>
              <a:t>Operačný program Konkurencieschopnosť a hospodársky rast</a:t>
            </a:r>
          </a:p>
        </p:txBody>
      </p:sp>
      <p:sp>
        <p:nvSpPr>
          <p:cNvPr id="13" name="Zástupný symbol čísla snímky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9DCAAFA6-2817-4E2D-A952-1B5F7AA27E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oje dokumenty\robota\dekan\prezentácia_70_vyr\sjf_logo_sk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635">
            <a:off x="-729203" y="3280526"/>
            <a:ext cx="9144001" cy="159657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12738" y="1030288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k-SK" sz="3600" b="1"/>
              <a:t>Analýza hodnotenia ARRA</a:t>
            </a:r>
            <a:endParaRPr lang="sk-SK" sz="360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14338" y="2389188"/>
            <a:ext cx="5200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sk-SK" sz="2800" b="1">
                <a:solidFill>
                  <a:schemeClr val="bg1"/>
                </a:solidFill>
              </a:rPr>
              <a:t>prof. Ing. Ľubomír Šooš, PhD.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779838" y="5876925"/>
            <a:ext cx="529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Kolégium 7. 1.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59338" y="268288"/>
            <a:ext cx="4176712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SV10-podiel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nezamestnaných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abslovnetovna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všetkých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absolventov</a:t>
            </a:r>
            <a:endParaRPr lang="en-GB" sz="240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9458" name="Oval 7"/>
          <p:cNvSpPr>
            <a:spLocks noChangeArrowheads="1"/>
          </p:cNvSpPr>
          <p:nvPr/>
        </p:nvSpPr>
        <p:spPr bwMode="auto">
          <a:xfrm>
            <a:off x="4859338" y="4652963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5</a:t>
            </a:r>
            <a:endParaRPr lang="en-GB"/>
          </a:p>
        </p:txBody>
      </p:sp>
      <p:sp>
        <p:nvSpPr>
          <p:cNvPr id="19459" name="Oval 8"/>
          <p:cNvSpPr>
            <a:spLocks noChangeArrowheads="1"/>
          </p:cNvSpPr>
          <p:nvPr/>
        </p:nvSpPr>
        <p:spPr bwMode="auto">
          <a:xfrm>
            <a:off x="4859338" y="4005263"/>
            <a:ext cx="1800225" cy="5032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5</a:t>
            </a:r>
            <a:endParaRPr lang="en-GB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43438" y="268288"/>
            <a:ext cx="4500562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VV1-počet publikácii vo WoK na tvorivého pracovníka</a:t>
            </a:r>
          </a:p>
        </p:txBody>
      </p:sp>
      <p:sp>
        <p:nvSpPr>
          <p:cNvPr id="20482" name="Oval 7"/>
          <p:cNvSpPr>
            <a:spLocks noChangeArrowheads="1"/>
          </p:cNvSpPr>
          <p:nvPr/>
        </p:nvSpPr>
        <p:spPr bwMode="auto">
          <a:xfrm>
            <a:off x="5148263" y="3284538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17</a:t>
            </a:r>
            <a:endParaRPr lang="en-GB"/>
          </a:p>
        </p:txBody>
      </p:sp>
      <p:sp>
        <p:nvSpPr>
          <p:cNvPr id="20483" name="Oval 8"/>
          <p:cNvSpPr>
            <a:spLocks noChangeArrowheads="1"/>
          </p:cNvSpPr>
          <p:nvPr/>
        </p:nvSpPr>
        <p:spPr bwMode="auto">
          <a:xfrm>
            <a:off x="5148263" y="2878138"/>
            <a:ext cx="1800225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17</a:t>
            </a:r>
            <a:endParaRPr lang="en-GB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91050" y="268288"/>
            <a:ext cx="4552950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VV2-počet citácií vo WoK na tvorivého pracovníka</a:t>
            </a:r>
          </a:p>
        </p:txBody>
      </p:sp>
      <p:sp>
        <p:nvSpPr>
          <p:cNvPr id="21506" name="Oval 5"/>
          <p:cNvSpPr>
            <a:spLocks noChangeArrowheads="1"/>
          </p:cNvSpPr>
          <p:nvPr/>
        </p:nvSpPr>
        <p:spPr bwMode="auto">
          <a:xfrm>
            <a:off x="5076825" y="3429000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15</a:t>
            </a:r>
            <a:endParaRPr lang="en-GB"/>
          </a:p>
        </p:txBody>
      </p:sp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5076825" y="2925763"/>
            <a:ext cx="1800225" cy="5032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15</a:t>
            </a:r>
            <a:endParaRPr lang="en-GB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59338" y="268288"/>
            <a:ext cx="4284662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VV2a-priemerný počet citácií na publikáciu vo WoK</a:t>
            </a:r>
          </a:p>
        </p:txBody>
      </p:sp>
      <p:sp>
        <p:nvSpPr>
          <p:cNvPr id="22530" name="Oval 5"/>
          <p:cNvSpPr>
            <a:spLocks noChangeArrowheads="1"/>
          </p:cNvSpPr>
          <p:nvPr/>
        </p:nvSpPr>
        <p:spPr bwMode="auto">
          <a:xfrm>
            <a:off x="4953000" y="3484563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8</a:t>
            </a:r>
            <a:endParaRPr lang="en-GB"/>
          </a:p>
        </p:txBody>
      </p:sp>
      <p:sp>
        <p:nvSpPr>
          <p:cNvPr id="22531" name="Oval 6"/>
          <p:cNvSpPr>
            <a:spLocks noChangeArrowheads="1"/>
          </p:cNvSpPr>
          <p:nvPr/>
        </p:nvSpPr>
        <p:spPr bwMode="auto">
          <a:xfrm>
            <a:off x="4932363" y="2997200"/>
            <a:ext cx="1800225" cy="503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10</a:t>
            </a:r>
            <a:endParaRPr lang="en-GB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00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87900" y="0"/>
            <a:ext cx="4427538" cy="1720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VV4a-pomer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počtu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absolventov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doktorandského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štúdia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k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počti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študentov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1.ročníka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doktorandského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štúdia</a:t>
            </a:r>
            <a:endParaRPr lang="en-GB" sz="240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3554" name="Oval 5"/>
          <p:cNvSpPr>
            <a:spLocks noChangeArrowheads="1"/>
          </p:cNvSpPr>
          <p:nvPr/>
        </p:nvSpPr>
        <p:spPr bwMode="auto">
          <a:xfrm>
            <a:off x="5076825" y="3644900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21</a:t>
            </a:r>
            <a:endParaRPr lang="en-GB"/>
          </a:p>
        </p:txBody>
      </p:sp>
      <p:sp>
        <p:nvSpPr>
          <p:cNvPr id="23555" name="Oval 6"/>
          <p:cNvSpPr>
            <a:spLocks noChangeArrowheads="1"/>
          </p:cNvSpPr>
          <p:nvPr/>
        </p:nvSpPr>
        <p:spPr bwMode="auto">
          <a:xfrm>
            <a:off x="5070475" y="2997200"/>
            <a:ext cx="1800225" cy="503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20</a:t>
            </a:r>
            <a:endParaRPr lang="en-GB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918075" y="0"/>
            <a:ext cx="4211638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VV4b-počet publikácií vo WoK na je</a:t>
            </a:r>
            <a:r>
              <a:rPr lang="sk-SK" sz="2400" smtClean="0">
                <a:ln>
                  <a:noFill/>
                </a:ln>
                <a:effectLst/>
                <a:latin typeface="Century Gothic" pitchFamily="34" charset="0"/>
              </a:rPr>
              <a:t>d</a:t>
            </a:r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ného doktoranda</a:t>
            </a:r>
          </a:p>
        </p:txBody>
      </p:sp>
      <p:sp>
        <p:nvSpPr>
          <p:cNvPr id="24578" name="Oval 7"/>
          <p:cNvSpPr>
            <a:spLocks noChangeArrowheads="1"/>
          </p:cNvSpPr>
          <p:nvPr/>
        </p:nvSpPr>
        <p:spPr bwMode="auto">
          <a:xfrm>
            <a:off x="5076825" y="3429000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20</a:t>
            </a:r>
            <a:endParaRPr lang="en-GB"/>
          </a:p>
        </p:txBody>
      </p:sp>
      <p:sp>
        <p:nvSpPr>
          <p:cNvPr id="24579" name="Oval 8"/>
          <p:cNvSpPr>
            <a:spLocks noChangeArrowheads="1"/>
          </p:cNvSpPr>
          <p:nvPr/>
        </p:nvSpPr>
        <p:spPr bwMode="auto">
          <a:xfrm>
            <a:off x="5062538" y="2990850"/>
            <a:ext cx="1800225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20</a:t>
            </a:r>
            <a:endParaRPr lang="en-GB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72025" y="268288"/>
            <a:ext cx="4371975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VV4c-počet citácií vo WoK na jedného doktoranda</a:t>
            </a:r>
          </a:p>
        </p:txBody>
      </p:sp>
      <p:sp>
        <p:nvSpPr>
          <p:cNvPr id="25602" name="Oval 5"/>
          <p:cNvSpPr>
            <a:spLocks noChangeArrowheads="1"/>
          </p:cNvSpPr>
          <p:nvPr/>
        </p:nvSpPr>
        <p:spPr bwMode="auto">
          <a:xfrm>
            <a:off x="4932363" y="3429000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18</a:t>
            </a:r>
            <a:endParaRPr lang="en-GB"/>
          </a:p>
        </p:txBody>
      </p:sp>
      <p:sp>
        <p:nvSpPr>
          <p:cNvPr id="25603" name="Oval 6"/>
          <p:cNvSpPr>
            <a:spLocks noChangeArrowheads="1"/>
          </p:cNvSpPr>
          <p:nvPr/>
        </p:nvSpPr>
        <p:spPr bwMode="auto">
          <a:xfrm>
            <a:off x="4956175" y="2997200"/>
            <a:ext cx="1800225" cy="3587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18</a:t>
            </a:r>
            <a:endParaRPr lang="en-GB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8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5038" y="268288"/>
            <a:ext cx="4398962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2400" smtClean="0">
                <a:ln>
                  <a:noFill/>
                </a:ln>
                <a:effectLst/>
                <a:latin typeface="+mj-lt"/>
              </a:rPr>
              <a:t>VV5-pomer počtu doktorandov-absolventov k počtu profesorov a docentov</a:t>
            </a:r>
          </a:p>
        </p:txBody>
      </p:sp>
      <p:sp>
        <p:nvSpPr>
          <p:cNvPr id="26626" name="Oval 5"/>
          <p:cNvSpPr>
            <a:spLocks noChangeArrowheads="1"/>
          </p:cNvSpPr>
          <p:nvPr/>
        </p:nvSpPr>
        <p:spPr bwMode="auto">
          <a:xfrm>
            <a:off x="5219700" y="3573463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16</a:t>
            </a:r>
            <a:endParaRPr lang="en-GB"/>
          </a:p>
        </p:txBody>
      </p:sp>
      <p:sp>
        <p:nvSpPr>
          <p:cNvPr id="26627" name="Oval 6"/>
          <p:cNvSpPr>
            <a:spLocks noChangeArrowheads="1"/>
          </p:cNvSpPr>
          <p:nvPr/>
        </p:nvSpPr>
        <p:spPr bwMode="auto">
          <a:xfrm>
            <a:off x="5219700" y="2997200"/>
            <a:ext cx="1800225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 7</a:t>
            </a:r>
            <a:endParaRPr lang="en-GB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7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968875" y="268288"/>
            <a:ext cx="4175125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VV6-pomer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počtu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denných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doktorandov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k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počtu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denných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študentov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I.a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II.stupňa</a:t>
            </a:r>
            <a:endParaRPr lang="en-GB" sz="240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5148263" y="3357563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10</a:t>
            </a:r>
            <a:endParaRPr lang="en-GB"/>
          </a:p>
        </p:txBody>
      </p:sp>
      <p:sp>
        <p:nvSpPr>
          <p:cNvPr id="27651" name="Oval 6"/>
          <p:cNvSpPr>
            <a:spLocks noChangeArrowheads="1"/>
          </p:cNvSpPr>
          <p:nvPr/>
        </p:nvSpPr>
        <p:spPr bwMode="auto">
          <a:xfrm>
            <a:off x="5148263" y="2924175"/>
            <a:ext cx="1800225" cy="3587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10</a:t>
            </a:r>
            <a:endParaRPr lang="en-GB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6975" y="268288"/>
            <a:ext cx="4137025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VV7-suma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grantov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KEGA, VEGA a APVV v EUR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na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tvorivého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pracovníka</a:t>
            </a:r>
            <a:endParaRPr lang="en-GB" sz="240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8674" name="Oval 5"/>
          <p:cNvSpPr>
            <a:spLocks noChangeArrowheads="1"/>
          </p:cNvSpPr>
          <p:nvPr/>
        </p:nvSpPr>
        <p:spPr bwMode="auto">
          <a:xfrm>
            <a:off x="5005388" y="3500438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11</a:t>
            </a:r>
            <a:endParaRPr lang="en-GB"/>
          </a:p>
        </p:txBody>
      </p:sp>
      <p:sp>
        <p:nvSpPr>
          <p:cNvPr id="28675" name="Oval 6"/>
          <p:cNvSpPr>
            <a:spLocks noChangeArrowheads="1"/>
          </p:cNvSpPr>
          <p:nvPr/>
        </p:nvSpPr>
        <p:spPr bwMode="auto">
          <a:xfrm>
            <a:off x="5006975" y="2924175"/>
            <a:ext cx="1800225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12</a:t>
            </a:r>
            <a:endParaRPr lang="en-GB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219700" y="260350"/>
            <a:ext cx="3478213" cy="9286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smtClean="0">
                <a:ln>
                  <a:noFill/>
                </a:ln>
                <a:effectLst/>
                <a:latin typeface="Century Gothic" pitchFamily="34" charset="0"/>
              </a:rPr>
              <a:t>SV1-počet študentov na učiteľa</a:t>
            </a:r>
          </a:p>
        </p:txBody>
      </p:sp>
      <p:sp>
        <p:nvSpPr>
          <p:cNvPr id="11266" name="Oval 9"/>
          <p:cNvSpPr>
            <a:spLocks noChangeArrowheads="1"/>
          </p:cNvSpPr>
          <p:nvPr/>
        </p:nvSpPr>
        <p:spPr bwMode="auto">
          <a:xfrm>
            <a:off x="5472113" y="2816225"/>
            <a:ext cx="1800225" cy="431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STU_</a:t>
            </a:r>
            <a:r>
              <a:rPr lang="sk-SK" sz="800"/>
              <a:t>13</a:t>
            </a:r>
            <a:r>
              <a:rPr lang="sk-SK"/>
              <a:t> - 16 </a:t>
            </a:r>
            <a:endParaRPr lang="en-GB"/>
          </a:p>
        </p:txBody>
      </p:sp>
      <p:sp>
        <p:nvSpPr>
          <p:cNvPr id="11267" name="Oval 11"/>
          <p:cNvSpPr>
            <a:spLocks noChangeArrowheads="1"/>
          </p:cNvSpPr>
          <p:nvPr/>
        </p:nvSpPr>
        <p:spPr bwMode="auto">
          <a:xfrm>
            <a:off x="5472113" y="3178175"/>
            <a:ext cx="18002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STU_</a:t>
            </a:r>
            <a:r>
              <a:rPr lang="sk-SK" sz="800"/>
              <a:t>12 - </a:t>
            </a:r>
            <a:r>
              <a:rPr lang="sk-SK"/>
              <a:t>12 </a:t>
            </a:r>
            <a:endParaRPr lang="en-GB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9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6975" y="268288"/>
            <a:ext cx="4137025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ln>
                  <a:noFill/>
                </a:ln>
                <a:effectLst/>
                <a:latin typeface="+mj-lt"/>
              </a:rPr>
              <a:t>VV9 - Suma </a:t>
            </a:r>
            <a:r>
              <a:rPr lang="en-GB" sz="2400" dirty="0" err="1">
                <a:ln>
                  <a:noFill/>
                </a:ln>
                <a:effectLst/>
                <a:latin typeface="+mj-lt"/>
              </a:rPr>
              <a:t>zahraničných</a:t>
            </a:r>
            <a:r>
              <a:rPr lang="en-GB" sz="2400" dirty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>
                <a:ln>
                  <a:noFill/>
                </a:ln>
                <a:effectLst/>
                <a:latin typeface="+mj-lt"/>
              </a:rPr>
              <a:t>grantov</a:t>
            </a:r>
            <a:r>
              <a:rPr lang="en-GB" sz="2400" dirty="0">
                <a:ln>
                  <a:noFill/>
                </a:ln>
                <a:effectLst/>
                <a:latin typeface="+mj-lt"/>
              </a:rPr>
              <a:t> v EUR </a:t>
            </a:r>
            <a:r>
              <a:rPr lang="en-GB" sz="2400" dirty="0" err="1">
                <a:ln>
                  <a:noFill/>
                </a:ln>
                <a:effectLst/>
                <a:latin typeface="+mj-lt"/>
              </a:rPr>
              <a:t>na</a:t>
            </a:r>
            <a:r>
              <a:rPr lang="en-GB" sz="2400" dirty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>
                <a:ln>
                  <a:noFill/>
                </a:ln>
                <a:effectLst/>
                <a:latin typeface="+mj-lt"/>
              </a:rPr>
              <a:t>tvorivého</a:t>
            </a:r>
            <a:r>
              <a:rPr lang="en-GB" sz="2400" dirty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>
                <a:ln>
                  <a:noFill/>
                </a:ln>
                <a:effectLst/>
                <a:latin typeface="+mj-lt"/>
              </a:rPr>
              <a:t>pracovníka</a:t>
            </a:r>
            <a:r>
              <a:rPr lang="en-GB" sz="2400" dirty="0">
                <a:ln>
                  <a:noFill/>
                </a:ln>
                <a:effectLst/>
                <a:latin typeface="+mj-lt"/>
              </a:rPr>
              <a:t> v </a:t>
            </a:r>
            <a:r>
              <a:rPr lang="en-GB" sz="2400" dirty="0" err="1">
                <a:ln>
                  <a:noFill/>
                </a:ln>
                <a:effectLst/>
                <a:latin typeface="+mj-lt"/>
              </a:rPr>
              <a:t>roku</a:t>
            </a:r>
            <a:r>
              <a:rPr lang="en-GB" sz="2400" dirty="0">
                <a:ln>
                  <a:noFill/>
                </a:ln>
                <a:effectLst/>
                <a:latin typeface="+mj-lt"/>
              </a:rPr>
              <a:t> 2012</a:t>
            </a:r>
            <a:endParaRPr lang="en-GB" sz="240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9698" name="Oval 5"/>
          <p:cNvSpPr>
            <a:spLocks noChangeArrowheads="1"/>
          </p:cNvSpPr>
          <p:nvPr/>
        </p:nvSpPr>
        <p:spPr bwMode="auto">
          <a:xfrm>
            <a:off x="5005388" y="3933825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12</a:t>
            </a:r>
            <a:endParaRPr lang="en-GB"/>
          </a:p>
        </p:txBody>
      </p:sp>
      <p:sp>
        <p:nvSpPr>
          <p:cNvPr id="29699" name="Oval 6"/>
          <p:cNvSpPr>
            <a:spLocks noChangeArrowheads="1"/>
          </p:cNvSpPr>
          <p:nvPr/>
        </p:nvSpPr>
        <p:spPr bwMode="auto">
          <a:xfrm>
            <a:off x="5006975" y="3332163"/>
            <a:ext cx="1800225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14</a:t>
            </a:r>
            <a:endParaRPr lang="en-GB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81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59338" y="268288"/>
            <a:ext cx="4284662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VV10-celková suma grantov v EUR na tvorivého pracovníka</a:t>
            </a:r>
          </a:p>
        </p:txBody>
      </p:sp>
      <p:sp>
        <p:nvSpPr>
          <p:cNvPr id="30722" name="Oval 5"/>
          <p:cNvSpPr>
            <a:spLocks noChangeArrowheads="1"/>
          </p:cNvSpPr>
          <p:nvPr/>
        </p:nvSpPr>
        <p:spPr bwMode="auto">
          <a:xfrm>
            <a:off x="4859338" y="3933825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12</a:t>
            </a:r>
            <a:endParaRPr lang="en-GB"/>
          </a:p>
        </p:txBody>
      </p:sp>
      <p:sp>
        <p:nvSpPr>
          <p:cNvPr id="30723" name="Oval 6"/>
          <p:cNvSpPr>
            <a:spLocks noChangeArrowheads="1"/>
          </p:cNvSpPr>
          <p:nvPr/>
        </p:nvSpPr>
        <p:spPr bwMode="auto">
          <a:xfrm>
            <a:off x="4859338" y="3286125"/>
            <a:ext cx="1800225" cy="503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13</a:t>
            </a:r>
            <a:endParaRPr lang="en-GB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5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15" name="Group 171"/>
          <p:cNvGraphicFramePr>
            <a:graphicFrameLocks noGrp="1"/>
          </p:cNvGraphicFramePr>
          <p:nvPr/>
        </p:nvGraphicFramePr>
        <p:xfrm>
          <a:off x="323850" y="188913"/>
          <a:ext cx="8640763" cy="6110287"/>
        </p:xfrm>
        <a:graphic>
          <a:graphicData uri="http://schemas.openxmlformats.org/drawingml/2006/table">
            <a:tbl>
              <a:tblPr/>
              <a:tblGrid>
                <a:gridCol w="5327650"/>
                <a:gridCol w="865188"/>
                <a:gridCol w="792162"/>
                <a:gridCol w="863600"/>
                <a:gridCol w="7921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Kritérium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SjF  2012</a:t>
                      </a:r>
                      <a:endParaRPr kumimoji="0" lang="sk-SK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SjF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Zmena bodov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SV1-počet študentov na učiteľa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Vzd.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SV2-počet študentov na profesora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Vzd.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SV3-podiel učiteľov s PhD. na všetkých učiteľov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Vzd.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SV4-podiel profesorov a docentov na všetkých učiteľov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Vzd.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SV6-pomer počtu prihlásených na štúdium k plánu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Atr. št.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SV7-pomer počtu zapísaných študentov k počtu prijatých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Atr. št.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SV8-podiel zahraničných študentov denného štúdia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Atr. št.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SV9-podiel študentov denného štúdia vyslaných do zahraničia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Atr. št.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SV10-podiel nezamestnaných absolventov na všetkých absolventov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Atr. št.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VV1-počet publikácii vo WoK na tvorivého pracovníka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VV2-počet citácií vo WoK na tvorivého pracovníka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VV2a-priemerný počet citácií na publikáciu vo WoK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VaV</a:t>
                      </a:r>
                      <a:endParaRPr kumimoji="0" lang="sk-SK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VV4a-pomer počtu absolventov doktorandského štúdia k počtu študentov 1.ročníka doktorandského štúdia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VV4b-počet publikácií vo WoK na jeného doktoranda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VV4c-počet citácií vo WoK na jedného doktoranda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VV5-pomer počtu doktorandov-absolventov k počtu profesorov a docentov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VV6-pomer počtu denných doktorandov k počtu denných študentov I.a II.stupňa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VV7-suma grantov KEGA, VEGA a APVV v EUR na tvorivého pracovníka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VV9 - Suma zahraničných grantov v EUR na tvorivého pracovníka v roku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VV10-celková suma grantov v EUR na tvorivého pracovníka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258</a:t>
                      </a:r>
                      <a:endParaRPr kumimoji="0" lang="sk-SK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  <a:endParaRPr kumimoji="0" lang="sk-SK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sk-SK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-2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E:\GRAFIKA\_PR_\ARRA\ARRA_Sprava_2014_27_11_2014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973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042988" y="4221163"/>
            <a:ext cx="640873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GRAFIKA\_PR_\PREZENTÁCIA SjF\Podklad SjF 1024x76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E:\GRAFIKA\PUBLIKÁCIE\SOOS\vianoce 2014\financ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81038"/>
            <a:ext cx="7416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GRAFIKA\_PR_\PREZENTÁCIA SjF\Podklad SjF 1024x76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259304" y="556806"/>
          <a:ext cx="8620629" cy="52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73" name="Text Box 141"/>
          <p:cNvSpPr txBox="1">
            <a:spLocks noChangeArrowheads="1"/>
          </p:cNvSpPr>
          <p:nvPr/>
        </p:nvSpPr>
        <p:spPr bwMode="auto">
          <a:xfrm>
            <a:off x="735013" y="2152650"/>
            <a:ext cx="491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44174" name="Text Box 142"/>
          <p:cNvSpPr txBox="1">
            <a:spLocks noChangeArrowheads="1"/>
          </p:cNvSpPr>
          <p:nvPr/>
        </p:nvSpPr>
        <p:spPr bwMode="auto">
          <a:xfrm>
            <a:off x="273050" y="765175"/>
            <a:ext cx="8691563" cy="58912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/>
            <a:r>
              <a:rPr lang="sk-SK" sz="4000" u="sng"/>
              <a:t>Závery:</a:t>
            </a:r>
            <a:r>
              <a:rPr lang="sk-SK" sz="4000"/>
              <a:t>  </a:t>
            </a:r>
          </a:p>
          <a:p>
            <a:pPr marL="357188" indent="-357188"/>
            <a:endParaRPr lang="sk-SK" sz="1400"/>
          </a:p>
          <a:p>
            <a:pPr marL="357188" indent="-357188">
              <a:buFontTx/>
              <a:buChar char="-"/>
            </a:pPr>
            <a:r>
              <a:rPr lang="sk-SK" sz="3200"/>
              <a:t>Veľmi veľa prijatých študentov na prvý st. štúdia neukončí prvý ročník (56 %)		</a:t>
            </a:r>
          </a:p>
          <a:p>
            <a:pPr marL="357188" indent="-357188"/>
            <a:r>
              <a:rPr lang="sk-SK" sz="1400"/>
              <a:t>									</a:t>
            </a:r>
            <a:r>
              <a:rPr lang="sk-SK">
                <a:solidFill>
                  <a:schemeClr val="accent2"/>
                </a:solidFill>
              </a:rPr>
              <a:t>(+ 8 bodov)</a:t>
            </a:r>
          </a:p>
          <a:p>
            <a:pPr marL="357188" indent="-357188">
              <a:buFontTx/>
              <a:buChar char="-"/>
            </a:pPr>
            <a:r>
              <a:rPr lang="sk-SK" sz="3200"/>
              <a:t>Zvýšená atraktívnosť štúdia</a:t>
            </a:r>
          </a:p>
          <a:p>
            <a:pPr marL="357188" indent="-357188"/>
            <a:r>
              <a:rPr lang="sk-SK" sz="1200"/>
              <a:t>									 </a:t>
            </a:r>
            <a:r>
              <a:rPr lang="sk-SK">
                <a:solidFill>
                  <a:srgbClr val="FFFF00"/>
                </a:solidFill>
              </a:rPr>
              <a:t>(- 6 bodov)</a:t>
            </a:r>
            <a:r>
              <a:rPr lang="sk-SK"/>
              <a:t> </a:t>
            </a:r>
            <a:r>
              <a:rPr lang="sk-SK" sz="1200"/>
              <a:t>	</a:t>
            </a:r>
          </a:p>
          <a:p>
            <a:pPr marL="357188" indent="-357188">
              <a:buFontTx/>
              <a:buChar char="-"/>
            </a:pPr>
            <a:r>
              <a:rPr lang="sk-SK" sz="3200"/>
              <a:t>Stále nízky počet kvalitných publikácií </a:t>
            </a:r>
          </a:p>
          <a:p>
            <a:pPr marL="357188" indent="-357188"/>
            <a:r>
              <a:rPr lang="sk-SK" sz="1400"/>
              <a:t>									</a:t>
            </a:r>
            <a:r>
              <a:rPr lang="sk-SK">
                <a:solidFill>
                  <a:schemeClr val="accent2"/>
                </a:solidFill>
              </a:rPr>
              <a:t>(+ 2 bodov)</a:t>
            </a:r>
            <a:endParaRPr lang="sk-SK" sz="1400">
              <a:solidFill>
                <a:schemeClr val="accent2"/>
              </a:solidFill>
            </a:endParaRPr>
          </a:p>
          <a:p>
            <a:pPr marL="357188" indent="-357188">
              <a:buFontTx/>
              <a:buChar char="-"/>
            </a:pPr>
            <a:r>
              <a:rPr lang="sk-SK" sz="3200"/>
              <a:t>Zvýšil sa počet a kvalita PhD študentov</a:t>
            </a:r>
          </a:p>
          <a:p>
            <a:pPr marL="357188" indent="-357188"/>
            <a:r>
              <a:rPr lang="sk-SK" sz="1400"/>
              <a:t> 								                  </a:t>
            </a:r>
            <a:r>
              <a:rPr lang="sk-SK">
                <a:solidFill>
                  <a:srgbClr val="FFFF00"/>
                </a:solidFill>
              </a:rPr>
              <a:t>(-10 bodov)</a:t>
            </a:r>
            <a:endParaRPr lang="sk-SK" sz="1400"/>
          </a:p>
          <a:p>
            <a:pPr marL="357188" indent="-357188">
              <a:buFontTx/>
              <a:buChar char="-"/>
            </a:pPr>
            <a:r>
              <a:rPr lang="sk-SK" sz="3200"/>
              <a:t>Nízka a stále sa zhoršujúca kvalita grantovej úspešnosti  </a:t>
            </a:r>
          </a:p>
          <a:p>
            <a:pPr marL="357188" indent="-357188"/>
            <a:r>
              <a:rPr lang="sk-SK"/>
              <a:t>									 </a:t>
            </a:r>
            <a:r>
              <a:rPr lang="sk-SK">
                <a:solidFill>
                  <a:schemeClr val="accent2"/>
                </a:solidFill>
              </a:rPr>
              <a:t>(+ 4 body)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931D-047D-4FDA-B186-C0BA6E062C12}" type="slidenum">
              <a:rPr lang="sk-SK"/>
              <a:pPr>
                <a:defRPr/>
              </a:pPr>
              <a:t>27</a:t>
            </a:fld>
            <a:endParaRPr lang="sk-SK"/>
          </a:p>
        </p:txBody>
      </p:sp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7880350" y="5710238"/>
            <a:ext cx="971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fld id="{CE5A3FDB-E5E5-44DE-9AE2-394AAE0702F1}" type="slidenum">
              <a:rPr lang="sk-SK">
                <a:solidFill>
                  <a:srgbClr val="AEAD9F"/>
                </a:solidFill>
                <a:latin typeface="Times New Roman" pitchFamily="18" charset="0"/>
              </a:rPr>
              <a:pPr algn="r">
                <a:spcBef>
                  <a:spcPct val="50000"/>
                </a:spcBef>
              </a:pPr>
              <a:t>27</a:t>
            </a:fld>
            <a:endParaRPr lang="sk-SK">
              <a:solidFill>
                <a:srgbClr val="AEAD9F"/>
              </a:solidFill>
              <a:latin typeface="Times New Roman" pitchFamily="18" charset="0"/>
            </a:endParaRPr>
          </a:p>
        </p:txBody>
      </p:sp>
      <p:pic>
        <p:nvPicPr>
          <p:cNvPr id="33795" name="Picture 9" descr="6o1qmv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163"/>
            <a:ext cx="85344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BlokTextu 1"/>
          <p:cNvSpPr txBox="1">
            <a:spLocks noChangeArrowheads="1"/>
          </p:cNvSpPr>
          <p:nvPr/>
        </p:nvSpPr>
        <p:spPr bwMode="auto">
          <a:xfrm>
            <a:off x="2916238" y="981075"/>
            <a:ext cx="56880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800" b="1"/>
              <a:t>R o k   2 0 1 5</a:t>
            </a:r>
          </a:p>
          <a:p>
            <a:pPr algn="ctr"/>
            <a:endParaRPr lang="sk-SK" sz="1200" b="1"/>
          </a:p>
          <a:p>
            <a:pPr algn="ctr"/>
            <a:r>
              <a:rPr lang="sk-SK" sz="2800" b="1"/>
              <a:t>R O K   D O B R Ý CH   S P R Á 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932363" y="268288"/>
            <a:ext cx="3754437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SV2-počet študentov na profesora</a:t>
            </a:r>
          </a:p>
        </p:txBody>
      </p:sp>
      <p:sp>
        <p:nvSpPr>
          <p:cNvPr id="12290" name="Oval 21"/>
          <p:cNvSpPr>
            <a:spLocks noChangeArrowheads="1"/>
          </p:cNvSpPr>
          <p:nvPr/>
        </p:nvSpPr>
        <p:spPr bwMode="auto">
          <a:xfrm>
            <a:off x="5076825" y="3500438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12</a:t>
            </a:r>
            <a:r>
              <a:rPr lang="sk-SK"/>
              <a:t> 18</a:t>
            </a:r>
            <a:endParaRPr lang="en-GB"/>
          </a:p>
        </p:txBody>
      </p:sp>
      <p:sp>
        <p:nvSpPr>
          <p:cNvPr id="12291" name="Oval 22"/>
          <p:cNvSpPr>
            <a:spLocks noChangeArrowheads="1"/>
          </p:cNvSpPr>
          <p:nvPr/>
        </p:nvSpPr>
        <p:spPr bwMode="auto">
          <a:xfrm>
            <a:off x="5076825" y="2997200"/>
            <a:ext cx="1800225" cy="35877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13</a:t>
            </a:r>
            <a:r>
              <a:rPr lang="sk-SK"/>
              <a:t> 18</a:t>
            </a:r>
            <a:endParaRPr lang="en-GB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3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3800" y="268288"/>
            <a:ext cx="3683000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SV3-podiel učiteľ</a:t>
            </a:r>
            <a:r>
              <a:rPr lang="sk-SK" sz="2400" smtClean="0">
                <a:ln>
                  <a:noFill/>
                </a:ln>
                <a:effectLst/>
                <a:latin typeface="Century Gothic" pitchFamily="34" charset="0"/>
              </a:rPr>
              <a:t>o</a:t>
            </a:r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v s PhD. na všetkých učiteľov</a:t>
            </a:r>
          </a:p>
        </p:txBody>
      </p:sp>
      <p:sp>
        <p:nvSpPr>
          <p:cNvPr id="13314" name="Oval 9"/>
          <p:cNvSpPr>
            <a:spLocks noChangeArrowheads="1"/>
          </p:cNvSpPr>
          <p:nvPr/>
        </p:nvSpPr>
        <p:spPr bwMode="auto">
          <a:xfrm>
            <a:off x="5148263" y="2852738"/>
            <a:ext cx="1800225" cy="431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17</a:t>
            </a:r>
            <a:endParaRPr lang="en-GB"/>
          </a:p>
        </p:txBody>
      </p:sp>
      <p:sp>
        <p:nvSpPr>
          <p:cNvPr id="13315" name="Oval 10"/>
          <p:cNvSpPr>
            <a:spLocks noChangeArrowheads="1"/>
          </p:cNvSpPr>
          <p:nvPr/>
        </p:nvSpPr>
        <p:spPr bwMode="auto">
          <a:xfrm>
            <a:off x="5148263" y="3429000"/>
            <a:ext cx="1800225" cy="43021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13</a:t>
            </a:r>
            <a:endParaRPr lang="en-GB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77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3800" y="268288"/>
            <a:ext cx="3960813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smtClean="0">
                <a:ln>
                  <a:noFill/>
                </a:ln>
                <a:effectLst/>
                <a:latin typeface="Century Gothic" pitchFamily="34" charset="0"/>
              </a:rPr>
              <a:t>SV4-podiel profesorov a docentov na všetkých učiteľov</a:t>
            </a:r>
            <a:endParaRPr lang="en-GB" sz="2400" smtClean="0">
              <a:ln>
                <a:noFill/>
              </a:ln>
              <a:effectLst/>
              <a:latin typeface="Century Gothic" pitchFamily="34" charset="0"/>
            </a:endParaRPr>
          </a:p>
        </p:txBody>
      </p:sp>
      <p:sp>
        <p:nvSpPr>
          <p:cNvPr id="14338" name="Oval 7"/>
          <p:cNvSpPr>
            <a:spLocks noChangeArrowheads="1"/>
          </p:cNvSpPr>
          <p:nvPr/>
        </p:nvSpPr>
        <p:spPr bwMode="auto">
          <a:xfrm>
            <a:off x="5292725" y="4076700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6</a:t>
            </a:r>
            <a:endParaRPr lang="en-GB"/>
          </a:p>
        </p:txBody>
      </p:sp>
      <p:sp>
        <p:nvSpPr>
          <p:cNvPr id="14339" name="Oval 8"/>
          <p:cNvSpPr>
            <a:spLocks noChangeArrowheads="1"/>
          </p:cNvSpPr>
          <p:nvPr/>
        </p:nvSpPr>
        <p:spPr bwMode="auto">
          <a:xfrm>
            <a:off x="5292725" y="3571875"/>
            <a:ext cx="1800225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6</a:t>
            </a:r>
            <a:endParaRPr lang="en-GB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87900" y="268288"/>
            <a:ext cx="4356100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SV6-pomer počtu prihlásených na štúdium k plánu</a:t>
            </a:r>
          </a:p>
        </p:txBody>
      </p:sp>
      <p:sp>
        <p:nvSpPr>
          <p:cNvPr id="15362" name="Oval 7"/>
          <p:cNvSpPr>
            <a:spLocks noChangeArrowheads="1"/>
          </p:cNvSpPr>
          <p:nvPr/>
        </p:nvSpPr>
        <p:spPr bwMode="auto">
          <a:xfrm>
            <a:off x="4932363" y="3236913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15</a:t>
            </a:r>
            <a:endParaRPr lang="en-GB"/>
          </a:p>
        </p:txBody>
      </p:sp>
      <p:sp>
        <p:nvSpPr>
          <p:cNvPr id="15363" name="Oval 8"/>
          <p:cNvSpPr>
            <a:spLocks noChangeArrowheads="1"/>
          </p:cNvSpPr>
          <p:nvPr/>
        </p:nvSpPr>
        <p:spPr bwMode="auto">
          <a:xfrm>
            <a:off x="4903788" y="2349500"/>
            <a:ext cx="1800225" cy="503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 </a:t>
            </a:r>
            <a:r>
              <a:rPr lang="sk-SK"/>
              <a:t>5</a:t>
            </a:r>
            <a:endParaRPr lang="en-GB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496887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435600" y="268288"/>
            <a:ext cx="3529013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SV7-pomer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počtu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zapísaných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študentov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k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počtu</a:t>
            </a:r>
            <a:r>
              <a:rPr lang="en-GB" sz="240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lang="en-GB" sz="2400" dirty="0" err="1" smtClean="0">
                <a:ln>
                  <a:noFill/>
                </a:ln>
                <a:effectLst/>
                <a:latin typeface="+mj-lt"/>
              </a:rPr>
              <a:t>prijatých</a:t>
            </a:r>
            <a:endParaRPr lang="en-GB" sz="240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6386" name="Oval 7"/>
          <p:cNvSpPr>
            <a:spLocks noChangeArrowheads="1"/>
          </p:cNvSpPr>
          <p:nvPr/>
        </p:nvSpPr>
        <p:spPr bwMode="auto">
          <a:xfrm>
            <a:off x="4968875" y="4110038"/>
            <a:ext cx="1800225" cy="431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10</a:t>
            </a:r>
            <a:endParaRPr lang="en-GB"/>
          </a:p>
        </p:txBody>
      </p:sp>
      <p:sp>
        <p:nvSpPr>
          <p:cNvPr id="16387" name="Oval 8"/>
          <p:cNvSpPr>
            <a:spLocks noChangeArrowheads="1"/>
          </p:cNvSpPr>
          <p:nvPr/>
        </p:nvSpPr>
        <p:spPr bwMode="auto">
          <a:xfrm>
            <a:off x="4968875" y="4508500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8</a:t>
            </a:r>
            <a:endParaRPr lang="en-GB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427538" y="268288"/>
            <a:ext cx="4716462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SV8-podiel zahraničných študentov denného štúdia</a:t>
            </a:r>
          </a:p>
        </p:txBody>
      </p:sp>
      <p:sp>
        <p:nvSpPr>
          <p:cNvPr id="17410" name="Oval 7"/>
          <p:cNvSpPr>
            <a:spLocks noChangeArrowheads="1"/>
          </p:cNvSpPr>
          <p:nvPr/>
        </p:nvSpPr>
        <p:spPr bwMode="auto">
          <a:xfrm>
            <a:off x="4959350" y="3705225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12 </a:t>
            </a:r>
            <a:r>
              <a:rPr lang="sk-SK"/>
              <a:t>3</a:t>
            </a:r>
            <a:endParaRPr lang="en-GB"/>
          </a:p>
        </p:txBody>
      </p:sp>
      <p:sp>
        <p:nvSpPr>
          <p:cNvPr id="17411" name="Oval 8"/>
          <p:cNvSpPr>
            <a:spLocks noChangeArrowheads="1"/>
          </p:cNvSpPr>
          <p:nvPr/>
        </p:nvSpPr>
        <p:spPr bwMode="auto">
          <a:xfrm>
            <a:off x="4959350" y="3213100"/>
            <a:ext cx="1800225" cy="3587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3</a:t>
            </a:r>
            <a:endParaRPr lang="en-GB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84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00563" y="260350"/>
            <a:ext cx="4643437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n>
                  <a:noFill/>
                </a:ln>
                <a:effectLst/>
                <a:latin typeface="Century Gothic" pitchFamily="34" charset="0"/>
              </a:rPr>
              <a:t>SV9-podiel študentov denného štúdia vyslaných do zahraničia</a:t>
            </a:r>
          </a:p>
        </p:txBody>
      </p:sp>
      <p:sp>
        <p:nvSpPr>
          <p:cNvPr id="18434" name="Oval 7"/>
          <p:cNvSpPr>
            <a:spLocks noChangeArrowheads="1"/>
          </p:cNvSpPr>
          <p:nvPr/>
        </p:nvSpPr>
        <p:spPr bwMode="auto">
          <a:xfrm>
            <a:off x="5032375" y="3500438"/>
            <a:ext cx="1800225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</a:t>
            </a:r>
            <a:r>
              <a:rPr lang="sk-SK" sz="800"/>
              <a:t>STU 12 </a:t>
            </a:r>
            <a:r>
              <a:rPr lang="sk-SK"/>
              <a:t>18</a:t>
            </a:r>
            <a:endParaRPr lang="en-GB"/>
          </a:p>
        </p:txBody>
      </p:sp>
      <p:sp>
        <p:nvSpPr>
          <p:cNvPr id="18435" name="Oval 8"/>
          <p:cNvSpPr>
            <a:spLocks noChangeArrowheads="1"/>
          </p:cNvSpPr>
          <p:nvPr/>
        </p:nvSpPr>
        <p:spPr bwMode="auto">
          <a:xfrm>
            <a:off x="5003800" y="2781300"/>
            <a:ext cx="1800225" cy="503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SjF STU</a:t>
            </a:r>
            <a:r>
              <a:rPr lang="sk-SK" sz="800"/>
              <a:t> 13 </a:t>
            </a:r>
            <a:r>
              <a:rPr lang="sk-SK"/>
              <a:t>20</a:t>
            </a:r>
            <a:endParaRPr lang="en-GB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44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5695</TotalTime>
  <Words>634</Words>
  <Application>Microsoft Office PowerPoint</Application>
  <PresentationFormat>On-screen Show (4:3)</PresentationFormat>
  <Paragraphs>188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Wingdings 2</vt:lpstr>
      <vt:lpstr>Verdana</vt:lpstr>
      <vt:lpstr>Calibri</vt:lpstr>
      <vt:lpstr>Century Gothic</vt:lpstr>
      <vt:lpstr>Times New Roman</vt:lpstr>
      <vt:lpstr>Nadšenie</vt:lpstr>
      <vt:lpstr>Nadšenie</vt:lpstr>
      <vt:lpstr>Nadšenie</vt:lpstr>
      <vt:lpstr>Nadšenie</vt:lpstr>
      <vt:lpstr>Nadšenie</vt:lpstr>
      <vt:lpstr>Nadšenie</vt:lpstr>
      <vt:lpstr>Nadšenie</vt:lpstr>
      <vt:lpstr>Slide 1</vt:lpstr>
      <vt:lpstr>SV1-počet študentov na učiteľa</vt:lpstr>
      <vt:lpstr>SV2-počet študentov na profesora</vt:lpstr>
      <vt:lpstr>SV3-podiel učiteľov s PhD. na všetkých učiteľov</vt:lpstr>
      <vt:lpstr>SV4-podiel profesorov a docentov na všetkých učiteľov</vt:lpstr>
      <vt:lpstr>SV6-pomer počtu prihlásených na štúdium k plánu</vt:lpstr>
      <vt:lpstr>SV7-pomer počtu zapísaných študentov k počtu prijatých</vt:lpstr>
      <vt:lpstr>SV8-podiel zahraničných študentov denného štúdia</vt:lpstr>
      <vt:lpstr>SV9-podiel študentov denného štúdia vyslaných do zahraničia</vt:lpstr>
      <vt:lpstr>SV10-podiel nezamestnaných abslovnetovna všetkých absolventov</vt:lpstr>
      <vt:lpstr>VV1-počet publikácii vo WoK na tvorivého pracovníka</vt:lpstr>
      <vt:lpstr>VV2-počet citácií vo WoK na tvorivého pracovníka</vt:lpstr>
      <vt:lpstr>VV2a-priemerný počet citácií na publikáciu vo WoK</vt:lpstr>
      <vt:lpstr>VV4a-pomer počtu absolventov doktorandského štúdia k počti študentov 1.ročníka doktorandského štúdia</vt:lpstr>
      <vt:lpstr>VV4b-počet publikácií vo WoK na jedného doktoranda</vt:lpstr>
      <vt:lpstr>VV4c-počet citácií vo WoK na jedného doktoranda</vt:lpstr>
      <vt:lpstr>VV5-pomer počtu doktorandov-absolventov k počtu profesorov a docentov</vt:lpstr>
      <vt:lpstr>VV6-pomer počtu denných doktorandov k počtu denných študentov I.a II.stupňa</vt:lpstr>
      <vt:lpstr>VV7-suma grantov KEGA, VEGA a APVV v EUR na tvorivého pracovníka</vt:lpstr>
      <vt:lpstr>VV9 - Suma zahraničných grantov v EUR na tvorivého pracovníka v roku 2012</vt:lpstr>
      <vt:lpstr>VV10-celková suma grantov v EUR na tvorivého pracovníka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Výzvy týkajúce sa pomoci malým a stredným podnikom</dc:title>
  <dc:creator>Bohunicka</dc:creator>
  <cp:lastModifiedBy>Ľubomír Šooš</cp:lastModifiedBy>
  <cp:revision>472</cp:revision>
  <cp:lastPrinted>2015-01-06T19:55:16Z</cp:lastPrinted>
  <dcterms:created xsi:type="dcterms:W3CDTF">2011-04-18T09:30:27Z</dcterms:created>
  <dcterms:modified xsi:type="dcterms:W3CDTF">2015-01-07T06:29:47Z</dcterms:modified>
</cp:coreProperties>
</file>