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74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8" r:id="rId10"/>
    <p:sldId id="285" r:id="rId11"/>
    <p:sldId id="286" r:id="rId12"/>
    <p:sldId id="299" r:id="rId13"/>
    <p:sldId id="300" r:id="rId14"/>
    <p:sldId id="301" r:id="rId15"/>
    <p:sldId id="302" r:id="rId16"/>
    <p:sldId id="303" r:id="rId17"/>
    <p:sldId id="295" r:id="rId18"/>
    <p:sldId id="296" r:id="rId19"/>
    <p:sldId id="297" r:id="rId20"/>
    <p:sldId id="298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45CB3BCB-0946-A649-83D5-615EF2B94EC8}">
          <p14:sldIdLst>
            <p14:sldId id="256"/>
            <p14:sldId id="257"/>
            <p14:sldId id="258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7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D52B1E"/>
    <a:srgbClr val="103A1D"/>
    <a:srgbClr val="FFFFFF"/>
    <a:srgbClr val="2A030B"/>
    <a:srgbClr val="8A00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1430" y="-72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chemeClr val="accent5"/>
            </a:gs>
            <a:gs pos="100000">
              <a:schemeClr val="tx2">
                <a:lumMod val="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chemeClr val="accent5"/>
            </a:gs>
            <a:gs pos="100000">
              <a:schemeClr val="bg2">
                <a:lumMod val="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sk/data/files/2546.pdf" TargetMode="External"/><Relationship Id="rId2" Type="http://schemas.openxmlformats.org/officeDocument/2006/relationships/hyperlink" Target="http://www.minedu.sk/data/files/254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nedu.sk/data/files/2539_kriteria_zaclenovanie_2013_final.rtf" TargetMode="External"/><Relationship Id="rId4" Type="http://schemas.openxmlformats.org/officeDocument/2006/relationships/hyperlink" Target="http://www.minedu.sk/data/files/2541_kriteria_hodnotenie_2013_final.rt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eludi.sk/zz/2002-13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eludi.sk/zz/2002-13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Projekt komplexnej akreditácie Strojníckej fakulty STU v Bratislave 2014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 smtClean="0"/>
              <a:t>doc. Ing. Igor Ščepka, PhD.</a:t>
            </a:r>
          </a:p>
          <a:p>
            <a:r>
              <a:rPr lang="sk-SK" dirty="0" smtClean="0"/>
              <a:t>koordinátor projektu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7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3. Kritériá akreditácie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43000"/>
            <a:ext cx="81107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Ministerstvo školstva, vedy, výskumu a športu SR na návrh Akreditačnej komisie schválilo začiatkom apríla 2013 pre vysoké školy súbor akreditačných kritérií: 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hlinkClick r:id="rId2"/>
              </a:rPr>
              <a:t> </a:t>
            </a:r>
            <a:r>
              <a:rPr lang="sk-SK" sz="2200" dirty="0" smtClean="0">
                <a:hlinkClick r:id="rId2"/>
              </a:rPr>
              <a:t>Kritériá akreditácie študijných programov vysokoškolského vzdelávania</a:t>
            </a:r>
            <a:endParaRPr lang="sk-SK" sz="2200" dirty="0" smtClean="0"/>
          </a:p>
          <a:p>
            <a:pPr>
              <a:buFont typeface="Wingdings" pitchFamily="2" charset="2"/>
              <a:buChar char="v"/>
            </a:pPr>
            <a:r>
              <a:rPr lang="sk-SK" sz="2200" dirty="0" smtClean="0"/>
              <a:t> </a:t>
            </a:r>
            <a:r>
              <a:rPr lang="sk-SK" sz="2200" dirty="0" smtClean="0">
                <a:hlinkClick r:id="rId3"/>
              </a:rPr>
              <a:t>Kritériá používané pri posudzovaní spôsobilosti vysokej školy uskutočňovať habilitačné konanie a konanie na vymenúvanie profesorov</a:t>
            </a:r>
            <a:endParaRPr lang="sk-SK" sz="2200" dirty="0" smtClean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 </a:t>
            </a:r>
            <a:r>
              <a:rPr lang="sk-SK" sz="2200" dirty="0" smtClean="0">
                <a:hlinkClick r:id="rId4"/>
              </a:rPr>
              <a:t>Kritériá na hodnotenie úrovne výskumnej, vývojovej, umeleckej a ďalšej tvorivej činnosti v rámci komplexnej akreditácie vysokej školy</a:t>
            </a:r>
            <a:endParaRPr lang="sk-SK" sz="2200" dirty="0" smtClean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 </a:t>
            </a:r>
            <a:r>
              <a:rPr lang="sk-SK" sz="2200" dirty="0" smtClean="0">
                <a:hlinkClick r:id="rId5"/>
              </a:rPr>
              <a:t>Kritériá používané pri vyjadrovaní o zaradení vysokej školy</a:t>
            </a:r>
            <a:endParaRPr lang="sk-SK" sz="2200" dirty="0" smtClean="0"/>
          </a:p>
          <a:p>
            <a:pPr>
              <a:buFont typeface="Wingdings" pitchFamily="2" charset="2"/>
              <a:buChar char="v"/>
            </a:pPr>
            <a:r>
              <a:rPr lang="sk-SK" sz="2200" dirty="0" smtClean="0"/>
              <a:t> </a:t>
            </a:r>
            <a:r>
              <a:rPr lang="sk-SK" sz="2200" u="sng" dirty="0" smtClean="0">
                <a:solidFill>
                  <a:srgbClr val="FF0000"/>
                </a:solidFill>
              </a:rPr>
              <a:t>Kritériá hodnotenia vnútorného systému zabezpečovania kvality vysokoškolského vzdelávania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 smtClean="0"/>
              <a:t>4. Zásady navrhovania štruktúry ŠP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45971"/>
            <a:ext cx="8110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Pri navrhovaní štruktúry ŠP sa bude vychádzať z týchto  zásad:</a:t>
            </a:r>
          </a:p>
          <a:p>
            <a:endParaRPr lang="sk-SK" sz="800" dirty="0" smtClean="0"/>
          </a:p>
          <a:p>
            <a:pPr>
              <a:buFont typeface="Wingdings" pitchFamily="2" charset="2"/>
              <a:buChar char="v"/>
            </a:pPr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0039A6"/>
                </a:solidFill>
              </a:rPr>
              <a:t>dostatočné personálne zabezpečenie</a:t>
            </a:r>
            <a:r>
              <a:rPr lang="sk-SK" sz="2400" dirty="0" smtClean="0"/>
              <a:t> ŠP – min. 1 profesor a 2 docenti – kritérium KSP-A3 + vek – kritérium KSP-A6 (min. na štandardnú dĺžku štúdia),</a:t>
            </a:r>
          </a:p>
          <a:p>
            <a:endParaRPr lang="sk-SK" sz="800" dirty="0" smtClean="0"/>
          </a:p>
          <a:p>
            <a:pPr>
              <a:buFont typeface="Wingdings" pitchFamily="2" charset="2"/>
              <a:buChar char="v"/>
            </a:pPr>
            <a:r>
              <a:rPr lang="sk-SK" sz="2400" dirty="0" smtClean="0"/>
              <a:t> navrhovať 1. a 2. roč. bakalárskeho štúdia so </a:t>
            </a:r>
            <a:r>
              <a:rPr lang="sk-SK" sz="2400" b="1" dirty="0" smtClean="0">
                <a:solidFill>
                  <a:srgbClr val="0039A6"/>
                </a:solidFill>
              </a:rPr>
              <a:t>spoločnými učebnými plánmi</a:t>
            </a:r>
            <a:r>
              <a:rPr lang="sk-SK" sz="2400" dirty="0" smtClean="0"/>
              <a:t>,</a:t>
            </a:r>
          </a:p>
          <a:p>
            <a:endParaRPr lang="sk-SK" sz="800" dirty="0" smtClean="0"/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pre 1. roč. inžinierskeho štúdia hľadať </a:t>
            </a:r>
            <a:r>
              <a:rPr lang="sk-SK" sz="2400" b="1" dirty="0" smtClean="0">
                <a:solidFill>
                  <a:srgbClr val="0039A6"/>
                </a:solidFill>
              </a:rPr>
              <a:t>spoločné predmety</a:t>
            </a:r>
            <a:r>
              <a:rPr lang="sk-SK" sz="2400" dirty="0" smtClean="0"/>
              <a:t> pre všetky ŠP, resp. pre ŠP z rovnakej oblasti výskumu,</a:t>
            </a:r>
          </a:p>
          <a:p>
            <a:pPr lvl="0"/>
            <a:endParaRPr lang="sk-SK" sz="800" dirty="0" smtClean="0"/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0039A6"/>
                </a:solidFill>
              </a:rPr>
              <a:t>zodpovedajúce hodnotenie oblasti výskumu</a:t>
            </a:r>
            <a:r>
              <a:rPr lang="sk-SK" sz="2400" dirty="0" smtClean="0"/>
              <a:t> (pre ŠP PhD. min. B-, pre </a:t>
            </a:r>
            <a:r>
              <a:rPr lang="sk-SK" sz="2400" dirty="0" err="1" smtClean="0"/>
              <a:t>HaI</a:t>
            </a:r>
            <a:r>
              <a:rPr lang="sk-SK" sz="2400" dirty="0" smtClean="0"/>
              <a:t> min. B).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5. Aktuálne úlohy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61288"/>
            <a:ext cx="81107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k-SK" sz="2400" b="1" dirty="0" smtClean="0">
                <a:solidFill>
                  <a:srgbClr val="0039A6"/>
                </a:solidFill>
              </a:rPr>
              <a:t>Určenie počtu akademických zamestnancov a ich </a:t>
            </a:r>
            <a:r>
              <a:rPr lang="sk-SK" sz="2400" b="1" dirty="0" smtClean="0">
                <a:solidFill>
                  <a:srgbClr val="0039A6"/>
                </a:solidFill>
              </a:rPr>
              <a:t>p</a:t>
            </a:r>
            <a:r>
              <a:rPr lang="sk-SK" sz="2400" b="1" dirty="0" smtClean="0">
                <a:solidFill>
                  <a:srgbClr val="0039A6"/>
                </a:solidFill>
              </a:rPr>
              <a:t>riradenie k jednotlivým oblastiam výskumu</a:t>
            </a:r>
            <a:r>
              <a:rPr lang="sk-SK" sz="2400" dirty="0" smtClean="0"/>
              <a:t> </a:t>
            </a:r>
          </a:p>
          <a:p>
            <a:pPr marL="457200" indent="-457200"/>
            <a:endParaRPr lang="sk-SK" sz="12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sk-SK" sz="2400" dirty="0" smtClean="0"/>
              <a:t>je vysokoškolský učiteľ alebo výskumný pracovník so VŠ vzdelaním druhého stupňa</a:t>
            </a:r>
          </a:p>
          <a:p>
            <a:pPr marL="914400" lvl="1" indent="-457200">
              <a:buFont typeface="+mj-lt"/>
              <a:buAutoNum type="alphaLcParenR"/>
            </a:pPr>
            <a:r>
              <a:rPr lang="sk-SK" sz="2400" dirty="0" smtClean="0"/>
              <a:t>je </a:t>
            </a:r>
            <a:r>
              <a:rPr lang="sk-SK" sz="2400" dirty="0" smtClean="0"/>
              <a:t>k 31. 12. posledného roka hodnoteného obdobia podľa odseku 7 zamestnaný na vysokej škole </a:t>
            </a:r>
            <a:r>
              <a:rPr lang="sk-SK" sz="2400" b="1" dirty="0" smtClean="0"/>
              <a:t>na ustanovený týždenný pracovný čas </a:t>
            </a:r>
            <a:r>
              <a:rPr lang="sk-SK" sz="2400" dirty="0" smtClean="0"/>
              <a:t>a zaradený na fakulte, a to súvislo aspoň po dobu troch rokov, </a:t>
            </a:r>
            <a:r>
              <a:rPr lang="sk-SK" sz="2400" dirty="0" smtClean="0"/>
              <a:t>alebo</a:t>
            </a:r>
            <a:endParaRPr lang="sk-SK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sk-SK" sz="2400" dirty="0" smtClean="0"/>
              <a:t>bol </a:t>
            </a:r>
            <a:r>
              <a:rPr lang="sk-SK" sz="2400" dirty="0" smtClean="0"/>
              <a:t>počas hodnoteného obdobia zamestnaný na vysokej škole na ustanovený týždenný pracovný čas a zaradený na fakulte </a:t>
            </a:r>
            <a:r>
              <a:rPr lang="sk-SK" sz="2400" b="1" dirty="0" smtClean="0"/>
              <a:t>aspoň po dobu štyroch rokov</a:t>
            </a:r>
            <a:r>
              <a:rPr lang="sk-SK" sz="2400" dirty="0" smtClean="0"/>
              <a:t>.</a:t>
            </a:r>
          </a:p>
          <a:p>
            <a:pPr marL="457200" indent="-457200"/>
            <a:endParaRPr lang="sk-SK" sz="2400" dirty="0" smtClean="0"/>
          </a:p>
          <a:p>
            <a:pPr marL="457200" indent="-457200"/>
            <a:endParaRPr lang="sk-SK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Aktuálne </a:t>
            </a:r>
            <a:r>
              <a:rPr lang="sk-SK" dirty="0" smtClean="0"/>
              <a:t>úlohy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61288"/>
            <a:ext cx="81107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k-SK" sz="2400" b="1" dirty="0" smtClean="0">
                <a:solidFill>
                  <a:srgbClr val="0039A6"/>
                </a:solidFill>
              </a:rPr>
              <a:t>2.  Určenie počtu požadovaných výstupov na hodnotenie úrovne výskumnej, vývojovej, umeleckej a ďalšej tvorivej činnosti pre „</a:t>
            </a:r>
            <a:r>
              <a:rPr lang="sk-SK" sz="2400" b="1" dirty="0" smtClean="0">
                <a:solidFill>
                  <a:srgbClr val="FF0000"/>
                </a:solidFill>
              </a:rPr>
              <a:t>atribút výstupov</a:t>
            </a:r>
            <a:r>
              <a:rPr lang="sk-SK" sz="2400" b="1" dirty="0" smtClean="0">
                <a:solidFill>
                  <a:srgbClr val="0039A6"/>
                </a:solidFill>
              </a:rPr>
              <a:t>“</a:t>
            </a:r>
            <a:endParaRPr lang="sk-SK" sz="2400" dirty="0" smtClean="0"/>
          </a:p>
          <a:p>
            <a:pPr marL="457200" indent="-457200"/>
            <a:endParaRPr lang="sk-SK" sz="12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sk-SK" sz="2400" dirty="0" smtClean="0"/>
              <a:t>P</a:t>
            </a:r>
            <a:r>
              <a:rPr lang="sk-SK" sz="2400" dirty="0" smtClean="0"/>
              <a:t>očet výstupov musí zodpovedať </a:t>
            </a:r>
            <a:r>
              <a:rPr lang="sk-SK" sz="2400" dirty="0" smtClean="0"/>
              <a:t>jednej tretine priemerného počtu akademických zamestnancov (okrem vysokoškolských učiteľov vo funkcii profesora) k 31. 12. jednotlivých rokov hodnoteného </a:t>
            </a:r>
            <a:r>
              <a:rPr lang="sk-SK" sz="2400" dirty="0" smtClean="0"/>
              <a:t>obdobia.</a:t>
            </a:r>
          </a:p>
          <a:p>
            <a:pPr marL="914400" lvl="1" indent="-457200">
              <a:buFont typeface="+mj-lt"/>
              <a:buAutoNum type="alphaLcParenR"/>
            </a:pPr>
            <a:r>
              <a:rPr lang="sk-SK" sz="2400" dirty="0" smtClean="0"/>
              <a:t>Ak je takto určený počet menší ako 20 výstupov, predloží vysoká škola za danú fakultu a oblasť výskumu 20 </a:t>
            </a:r>
            <a:r>
              <a:rPr lang="sk-SK" sz="2400" dirty="0" smtClean="0"/>
              <a:t>výstupov.</a:t>
            </a:r>
          </a:p>
          <a:p>
            <a:pPr marL="457200" indent="-457200"/>
            <a:endParaRPr lang="sk-SK" sz="2400" dirty="0" smtClean="0"/>
          </a:p>
          <a:p>
            <a:pPr marL="457200" indent="-457200"/>
            <a:endParaRPr lang="sk-SK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Aktuálne </a:t>
            </a:r>
            <a:r>
              <a:rPr lang="sk-SK" dirty="0" smtClean="0"/>
              <a:t>úlohy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61288"/>
            <a:ext cx="8110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lphaLcParenR" startAt="3"/>
            </a:pPr>
            <a:r>
              <a:rPr lang="sk-SK" sz="2400" dirty="0" smtClean="0"/>
              <a:t>Navyše predloží vysoká škola aj výstupy v počte zodpovedajúcom priemernému počtu akademických zamestnancov vo funkcii profesora na zodpovedajúcej fakulte a pôsobiacich v zodpovedajúcej oblasti výskumu podľa stavu k 31.12. jednotlivých rokov hodnoteného obdobia. </a:t>
            </a:r>
          </a:p>
          <a:p>
            <a:pPr marL="914400" lvl="1" indent="-457200">
              <a:buFont typeface="+mj-lt"/>
              <a:buAutoNum type="alphaLcParenR" startAt="3"/>
            </a:pPr>
            <a:r>
              <a:rPr lang="sk-SK" sz="2400" dirty="0" smtClean="0"/>
              <a:t>Aspoň </a:t>
            </a:r>
            <a:r>
              <a:rPr lang="sk-SK" sz="2400" dirty="0" smtClean="0"/>
              <a:t>40 % výstupov musí byť z druhej polovice </a:t>
            </a:r>
            <a:r>
              <a:rPr lang="sk-SK" sz="2400" dirty="0" smtClean="0"/>
              <a:t>hodnoteného obdobia.</a:t>
            </a:r>
          </a:p>
          <a:p>
            <a:pPr marL="914400" lvl="1" indent="-457200">
              <a:buFont typeface="+mj-lt"/>
              <a:buAutoNum type="alphaLcParenR" startAt="3"/>
            </a:pPr>
            <a:r>
              <a:rPr lang="sk-SK" sz="2400" dirty="0" smtClean="0"/>
              <a:t>Najvyšší </a:t>
            </a:r>
            <a:r>
              <a:rPr lang="sk-SK" sz="2400" dirty="0" smtClean="0"/>
              <a:t>prepočítaný počet výstupov jedného akademického zamestnanca za hodnotené obdobie, ktorý možno započítať, je 5</a:t>
            </a:r>
            <a:r>
              <a:rPr lang="sk-SK" sz="2400" dirty="0" smtClean="0"/>
              <a:t>.</a:t>
            </a:r>
          </a:p>
          <a:p>
            <a:pPr marL="914400" lvl="1" indent="-457200">
              <a:buFont typeface="+mj-lt"/>
              <a:buAutoNum type="alphaLcParenR" startAt="3"/>
            </a:pPr>
            <a:endParaRPr lang="sk-SK" sz="1200" dirty="0" smtClean="0"/>
          </a:p>
          <a:p>
            <a:pPr marL="457200" indent="-457200"/>
            <a:r>
              <a:rPr lang="sk-SK" sz="2400" b="1" dirty="0" smtClean="0"/>
              <a:t>3. Hodnotenie „</a:t>
            </a:r>
            <a:r>
              <a:rPr lang="sk-SK" sz="2400" b="1" dirty="0" smtClean="0">
                <a:solidFill>
                  <a:srgbClr val="FF0000"/>
                </a:solidFill>
              </a:rPr>
              <a:t>atribútu prostredia</a:t>
            </a:r>
            <a:r>
              <a:rPr lang="sk-SK" sz="2400" b="1" dirty="0" smtClean="0"/>
              <a:t>“ a „</a:t>
            </a:r>
            <a:r>
              <a:rPr lang="sk-SK" sz="2400" b="1" dirty="0" smtClean="0">
                <a:solidFill>
                  <a:srgbClr val="FF0000"/>
                </a:solidFill>
              </a:rPr>
              <a:t>atribútu ocenenia</a:t>
            </a:r>
            <a:r>
              <a:rPr lang="sk-SK" sz="2400" b="1" dirty="0" smtClean="0"/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Aplikácia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61288"/>
            <a:ext cx="81107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sk-SK" sz="2400" b="1" dirty="0" smtClean="0"/>
              <a:t>Kritérium KSP-A1</a:t>
            </a:r>
            <a:r>
              <a:rPr lang="sk-SK" sz="2400" dirty="0" smtClean="0"/>
              <a:t>: Úroveň výskumnej, resp. umeleckej činnosti vysokej školy a pracovísk zabezpečujúcich uskutočňovanie študijného </a:t>
            </a:r>
            <a:r>
              <a:rPr lang="sk-SK" sz="2400" dirty="0" smtClean="0"/>
              <a:t>programu</a:t>
            </a:r>
            <a:r>
              <a:rPr lang="sk-SK" sz="2400" b="1" dirty="0" smtClean="0"/>
              <a:t> </a:t>
            </a:r>
            <a:r>
              <a:rPr lang="sk-SK" sz="2400" dirty="0" smtClean="0"/>
              <a:t>– pre doktorandské štúdium treba najmenej                 </a:t>
            </a:r>
            <a:r>
              <a:rPr lang="sk-SK" sz="3200" b="1" dirty="0" smtClean="0">
                <a:solidFill>
                  <a:srgbClr val="FF0000"/>
                </a:solidFill>
              </a:rPr>
              <a:t>B-</a:t>
            </a:r>
          </a:p>
          <a:p>
            <a:pPr marL="914400" lvl="1" indent="-457200"/>
            <a:endParaRPr lang="sk-SK" sz="32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lphaLcParenR" startAt="2"/>
            </a:pPr>
            <a:r>
              <a:rPr lang="sk-SK" sz="2400" b="1" dirty="0" smtClean="0"/>
              <a:t>Kritérium KHKV-A2:</a:t>
            </a:r>
            <a:r>
              <a:rPr lang="sk-SK" sz="2400" dirty="0" smtClean="0"/>
              <a:t> Úroveň výskumnej, resp. umeleckej činnosti vysokej školy v študijnom odbore, v ktorom sa vysoká škola uchádza o akreditáciu, alebo v príbuznom študijnom odbore, a to aj z hľadiska medzinárodného významu dosiahnutých </a:t>
            </a:r>
            <a:r>
              <a:rPr lang="sk-SK" sz="2400" dirty="0" smtClean="0"/>
              <a:t>výsledkov – najmenej       </a:t>
            </a:r>
            <a:r>
              <a:rPr lang="sk-SK" sz="3200" b="1" dirty="0" smtClean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Aplikácia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161288"/>
            <a:ext cx="81107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sk-SK" sz="2400" b="1" dirty="0" smtClean="0"/>
              <a:t>Kritérium KZU-1:</a:t>
            </a:r>
            <a:r>
              <a:rPr lang="sk-SK" sz="2400" dirty="0" smtClean="0"/>
              <a:t> Výsledky hodnotenia úrovne výskumnej činnosti vysokej </a:t>
            </a:r>
            <a:r>
              <a:rPr lang="sk-SK" sz="2400" dirty="0" smtClean="0"/>
              <a:t>školy - </a:t>
            </a:r>
            <a:r>
              <a:rPr lang="sk-SK" sz="2400" dirty="0" smtClean="0"/>
              <a:t>Vysoká škola dosahuje v najmenej 60% hodnotených oblastiach výskumu, v ktorých má v hodnotenom období  absolventa študijného programu druhého a/alebo tretieho stupňa, po jednotlivých </a:t>
            </a:r>
            <a:r>
              <a:rPr lang="sk-SK" sz="2400" dirty="0" smtClean="0"/>
              <a:t>súčastiach, hodnotu </a:t>
            </a:r>
            <a:r>
              <a:rPr lang="sk-SK" sz="2400" dirty="0" smtClean="0"/>
              <a:t>najmenej </a:t>
            </a:r>
            <a:r>
              <a:rPr lang="sk-SK" sz="2400" b="1" dirty="0" smtClean="0">
                <a:solidFill>
                  <a:srgbClr val="FF0000"/>
                </a:solidFill>
              </a:rPr>
              <a:t>B</a:t>
            </a:r>
            <a:r>
              <a:rPr lang="sk-SK" sz="2400" dirty="0" smtClean="0"/>
              <a:t>.</a:t>
            </a:r>
            <a:endParaRPr lang="sk-SK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sk-SK" sz="2400" b="1" dirty="0" smtClean="0"/>
              <a:t>Kritérium </a:t>
            </a:r>
            <a:r>
              <a:rPr lang="sk-SK" sz="2400" b="1" dirty="0" smtClean="0"/>
              <a:t>KZU-2: </a:t>
            </a:r>
            <a:r>
              <a:rPr lang="sk-SK" sz="2400" dirty="0" smtClean="0"/>
              <a:t>Výstupy výskumu /umeleckej činnosti študentov a absolventov doktorandského štúdia - Vysoká škola dosahuje v najmenej 60% hodnotených oblastiach výskumu, </a:t>
            </a:r>
            <a:r>
              <a:rPr lang="sk-SK" sz="2400" dirty="0" smtClean="0"/>
              <a:t>hodnotenie atribútu výstupu </a:t>
            </a:r>
            <a:r>
              <a:rPr lang="sk-SK" sz="2400" b="1" dirty="0" smtClean="0">
                <a:solidFill>
                  <a:srgbClr val="0070C0"/>
                </a:solidFill>
              </a:rPr>
              <a:t>študentov doktorandských študijných programov</a:t>
            </a:r>
            <a:r>
              <a:rPr lang="sk-SK" sz="2400" dirty="0" smtClean="0"/>
              <a:t> najmenej </a:t>
            </a:r>
            <a:r>
              <a:rPr lang="sk-SK" sz="2400" b="1" dirty="0" smtClean="0">
                <a:solidFill>
                  <a:srgbClr val="FF0000"/>
                </a:solidFill>
              </a:rPr>
              <a:t>C+</a:t>
            </a:r>
            <a:r>
              <a:rPr lang="sk-SK" sz="2400" dirty="0" smtClean="0"/>
              <a:t>.</a:t>
            </a:r>
            <a:endParaRPr lang="sk-SK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6. Harmonogram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417639"/>
            <a:ext cx="81107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apríl 2013</a:t>
            </a:r>
            <a:endParaRPr lang="sk-SK" sz="2400" dirty="0" smtClean="0"/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ukončenie </a:t>
            </a:r>
            <a:r>
              <a:rPr lang="sk-SK" sz="2400" dirty="0" err="1" smtClean="0"/>
              <a:t>doakreditácií</a:t>
            </a:r>
            <a:r>
              <a:rPr lang="sk-SK" sz="2400" dirty="0" smtClean="0"/>
              <a:t> a </a:t>
            </a:r>
            <a:r>
              <a:rPr lang="sk-SK" sz="2400" dirty="0" err="1" smtClean="0"/>
              <a:t>reakreditácií</a:t>
            </a:r>
            <a:r>
              <a:rPr lang="sk-SK" sz="2400" dirty="0" smtClean="0"/>
              <a:t> KA 2008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prehľad východiskového stavu KA 2014 (ŠP, </a:t>
            </a:r>
            <a:r>
              <a:rPr lang="sk-SK" sz="2400" dirty="0" err="1" smtClean="0"/>
              <a:t>HaI</a:t>
            </a:r>
            <a:r>
              <a:rPr lang="sk-SK" sz="2400" dirty="0" smtClean="0"/>
              <a:t>,  garanti, </a:t>
            </a:r>
            <a:r>
              <a:rPr lang="sk-SK" sz="2400" dirty="0" err="1" smtClean="0"/>
              <a:t>spolugaranti</a:t>
            </a:r>
            <a:r>
              <a:rPr lang="sk-SK" sz="2400" dirty="0" smtClean="0"/>
              <a:t>, výstupy)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oboznámenie sa s novými kritériami KA</a:t>
            </a:r>
          </a:p>
          <a:p>
            <a:endParaRPr lang="sk-SK" sz="1200" dirty="0" smtClean="0">
              <a:solidFill>
                <a:srgbClr val="FFFF00"/>
              </a:solidFill>
            </a:endParaRPr>
          </a:p>
          <a:p>
            <a:r>
              <a:rPr lang="sk-SK" sz="2400" b="1" dirty="0" smtClean="0"/>
              <a:t>máj 2013</a:t>
            </a:r>
            <a:endParaRPr lang="sk-SK" sz="2400" dirty="0" smtClean="0"/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analýza ŠP z hľadiska príbuznosti ŠO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prvý návrh štruktúry ŠP s cieľom znížiť počet OV</a:t>
            </a:r>
          </a:p>
          <a:p>
            <a:endParaRPr lang="sk-SK" sz="1200" dirty="0" smtClean="0">
              <a:solidFill>
                <a:srgbClr val="FFFF00"/>
              </a:solidFill>
            </a:endParaRPr>
          </a:p>
          <a:p>
            <a:r>
              <a:rPr lang="sk-SK" sz="2400" b="1" dirty="0" smtClean="0"/>
              <a:t>jún – júl 2013</a:t>
            </a:r>
            <a:endParaRPr lang="sk-SK" sz="2400" dirty="0" smtClean="0"/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príprava podkladov pre hodnotenie úrovne VVČ 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organizačné a personálne zabezpečenie KA 2014</a:t>
            </a:r>
          </a:p>
          <a:p>
            <a:endParaRPr lang="sk-SK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Harmonogram KA v ak. roku 2013 -2014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273312"/>
            <a:ext cx="81107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september – október 2013</a:t>
            </a:r>
            <a:endParaRPr lang="sk-SK" sz="2400" dirty="0" smtClean="0"/>
          </a:p>
          <a:p>
            <a:r>
              <a:rPr lang="sk-SK" sz="2400" dirty="0" smtClean="0"/>
              <a:t>Prvé vyhodnotenie úrovne výskumnej, vývojovej, umeleckej a ďalšej tvorivej činnosti v rámci komplexnej akreditácie činností vysokej školy, aby sme mohli spresniť, </a:t>
            </a:r>
            <a:r>
              <a:rPr lang="sk-SK" sz="2400" b="1" dirty="0" smtClean="0">
                <a:solidFill>
                  <a:srgbClr val="0039A6"/>
                </a:solidFill>
              </a:rPr>
              <a:t>ktoré ŠO v akej úrovni</a:t>
            </a:r>
            <a:r>
              <a:rPr lang="sk-SK" sz="2400" dirty="0" smtClean="0"/>
              <a:t> (Bc. Ing., PhD., </a:t>
            </a:r>
            <a:r>
              <a:rPr lang="sk-SK" sz="2400" dirty="0" err="1" smtClean="0"/>
              <a:t>HaI</a:t>
            </a:r>
            <a:r>
              <a:rPr lang="sk-SK" sz="2400" dirty="0" smtClean="0"/>
              <a:t>) </a:t>
            </a:r>
            <a:r>
              <a:rPr lang="sk-SK" sz="2400" b="1" dirty="0" smtClean="0">
                <a:solidFill>
                  <a:srgbClr val="0039A6"/>
                </a:solidFill>
              </a:rPr>
              <a:t>budú zahrnuté do KA</a:t>
            </a:r>
            <a:r>
              <a:rPr lang="sk-SK" sz="2400" dirty="0" smtClean="0"/>
              <a:t>.</a:t>
            </a:r>
          </a:p>
          <a:p>
            <a:endParaRPr lang="sk-SK" sz="1200" dirty="0" smtClean="0">
              <a:solidFill>
                <a:srgbClr val="FFFF00"/>
              </a:solidFill>
            </a:endParaRPr>
          </a:p>
          <a:p>
            <a:r>
              <a:rPr lang="sk-SK" sz="2400" b="1" dirty="0" smtClean="0"/>
              <a:t>november 2013 – marec 2014</a:t>
            </a:r>
            <a:endParaRPr lang="sk-SK" sz="2400" dirty="0" smtClean="0"/>
          </a:p>
          <a:p>
            <a:r>
              <a:rPr lang="sk-SK" sz="2400" dirty="0" smtClean="0"/>
              <a:t>Vypracovanie podkladov pre KA (§ 84 ods. 3 zákona o VŠ):</a:t>
            </a:r>
          </a:p>
          <a:p>
            <a:r>
              <a:rPr lang="sk-SK" sz="2400" dirty="0" smtClean="0"/>
              <a:t>a) </a:t>
            </a:r>
            <a:r>
              <a:rPr lang="sk-SK" sz="2400" b="1" dirty="0" smtClean="0">
                <a:solidFill>
                  <a:srgbClr val="0039A6"/>
                </a:solidFill>
              </a:rPr>
              <a:t>hodnotenie vlastnej činnosti</a:t>
            </a:r>
            <a:r>
              <a:rPr lang="sk-SK" sz="2400" dirty="0" smtClean="0"/>
              <a:t>; jeho súčasťou sú aj výsledky pravidelných študentských ankiet podľa </a:t>
            </a:r>
            <a:r>
              <a:rPr lang="sk-SK" sz="2400" dirty="0" smtClean="0">
                <a:hlinkClick r:id="rId2"/>
              </a:rPr>
              <a:t>§ 70 ods. 1 písm. h)</a:t>
            </a:r>
            <a:r>
              <a:rPr lang="sk-SK" sz="2400" dirty="0" smtClean="0"/>
              <a:t> zákona o VŠ,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k-SK" dirty="0" smtClean="0"/>
              <a:t>Harmonogram KA v ak. roku 2013 -2014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417638"/>
            <a:ext cx="8110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b) </a:t>
            </a:r>
            <a:r>
              <a:rPr lang="sk-SK" sz="2400" b="1" dirty="0" smtClean="0">
                <a:solidFill>
                  <a:srgbClr val="0039A6"/>
                </a:solidFill>
              </a:rPr>
              <a:t>žiadosti o akreditáciu všetkých študijných programov</a:t>
            </a:r>
            <a:r>
              <a:rPr lang="sk-SK" sz="2400" dirty="0" smtClean="0"/>
              <a:t>, v ktorých chce mať priznané právo udeľovať akademický titul, vrátane príslušných podkladov týkajúcich sa študijných programov,</a:t>
            </a:r>
          </a:p>
          <a:p>
            <a:endParaRPr lang="sk-SK" sz="1200" dirty="0" smtClean="0"/>
          </a:p>
          <a:p>
            <a:r>
              <a:rPr lang="sk-SK" sz="2400" dirty="0" smtClean="0"/>
              <a:t>c) </a:t>
            </a:r>
            <a:r>
              <a:rPr lang="sk-SK" sz="2400" b="1" dirty="0" smtClean="0">
                <a:solidFill>
                  <a:srgbClr val="0039A6"/>
                </a:solidFill>
              </a:rPr>
              <a:t>žiadosti o akreditáciu habilitačného konania a konania na vymenúvanie profesorov</a:t>
            </a:r>
            <a:r>
              <a:rPr lang="sk-SK" sz="2400" dirty="0" smtClean="0"/>
              <a:t> vo všetkých študijných odboroch, v ktorých chce mať priznané právo tieto konania uskutočňovať, vrátane príslušných podkladov,</a:t>
            </a:r>
          </a:p>
          <a:p>
            <a:endParaRPr lang="sk-SK" sz="1200" dirty="0" smtClean="0"/>
          </a:p>
          <a:p>
            <a:r>
              <a:rPr lang="sk-SK" sz="2400" dirty="0" smtClean="0"/>
              <a:t>d) </a:t>
            </a:r>
            <a:r>
              <a:rPr lang="sk-SK" sz="2400" b="1" dirty="0" smtClean="0">
                <a:solidFill>
                  <a:srgbClr val="0039A6"/>
                </a:solidFill>
              </a:rPr>
              <a:t>podklady na hodnotenie výskumnej, vývojovej, umeleckej činnosti a ďalšej tvorivej činnosti</a:t>
            </a:r>
            <a:r>
              <a:rPr lang="sk-SK" sz="2400" dirty="0" smtClean="0"/>
              <a:t>,</a:t>
            </a: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1. Aktuálny stav akreditácie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179578"/>
            <a:ext cx="777915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Strojnícka fakulta má v súčasnosti akreditovaných v 4 oblastiach výskumu: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0070C0"/>
                </a:solidFill>
              </a:rPr>
              <a:t>7 študijných programov bakalárskeho štúdia</a:t>
            </a:r>
            <a:r>
              <a:rPr lang="sk-SK" sz="2400" dirty="0" smtClean="0"/>
              <a:t>, z toho 1 medziodborový a 1 v kombinácii hlavného a vedľajšieho študijného odboru,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b="1" dirty="0" smtClean="0"/>
              <a:t> </a:t>
            </a:r>
            <a:r>
              <a:rPr lang="sk-SK" sz="2400" b="1" dirty="0" smtClean="0">
                <a:solidFill>
                  <a:srgbClr val="0070C0"/>
                </a:solidFill>
              </a:rPr>
              <a:t>12 študijných programov inžinierskeho štúdia</a:t>
            </a:r>
            <a:r>
              <a:rPr lang="sk-SK" sz="2400" dirty="0" smtClean="0"/>
              <a:t>,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b="1" dirty="0" smtClean="0"/>
              <a:t> </a:t>
            </a:r>
            <a:r>
              <a:rPr lang="sk-SK" sz="2400" b="1" dirty="0" smtClean="0">
                <a:solidFill>
                  <a:srgbClr val="0070C0"/>
                </a:solidFill>
              </a:rPr>
              <a:t>12 študijných programov doktorandského štúdia</a:t>
            </a:r>
            <a:r>
              <a:rPr lang="sk-SK" sz="2400" dirty="0" smtClean="0"/>
              <a:t>,</a:t>
            </a:r>
          </a:p>
          <a:p>
            <a:pPr lvl="0">
              <a:buFont typeface="Wingdings" pitchFamily="2" charset="2"/>
              <a:buChar char="v"/>
            </a:pPr>
            <a:r>
              <a:rPr lang="sk-SK" sz="2400" b="1" dirty="0" smtClean="0"/>
              <a:t> </a:t>
            </a:r>
            <a:r>
              <a:rPr lang="sk-SK" sz="2400" b="1" dirty="0" smtClean="0">
                <a:solidFill>
                  <a:srgbClr val="0070C0"/>
                </a:solidFill>
              </a:rPr>
              <a:t>10 študijných odborov</a:t>
            </a:r>
            <a:r>
              <a:rPr lang="sk-SK" sz="2400" dirty="0" smtClean="0"/>
              <a:t>, v ktorých môže uskutočňovať habilitačné konanie a konanie na vymenúvanie profesorov.</a:t>
            </a:r>
          </a:p>
          <a:p>
            <a:r>
              <a:rPr lang="sk-SK" sz="2400" dirty="0" smtClean="0"/>
              <a:t>Vo všetkých prípadoch sú práva priznané do plánovaného začatia komplexnej akreditácie – t.j. do </a:t>
            </a:r>
            <a:r>
              <a:rPr lang="sk-SK" sz="2400" b="1" dirty="0" smtClean="0"/>
              <a:t>2.6.2014</a:t>
            </a:r>
          </a:p>
          <a:p>
            <a:pPr>
              <a:buFontTx/>
              <a:buChar char="-"/>
            </a:pPr>
            <a:endParaRPr lang="sk-SK" sz="1600" dirty="0"/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k-SK" dirty="0" smtClean="0"/>
              <a:t>Harmonogram KA v ak. roku 2013 -2014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7200" y="1417638"/>
            <a:ext cx="81107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e) </a:t>
            </a:r>
            <a:r>
              <a:rPr lang="sk-SK" sz="2400" b="1" dirty="0" smtClean="0">
                <a:solidFill>
                  <a:srgbClr val="0039A6"/>
                </a:solidFill>
              </a:rPr>
              <a:t>podklady na</a:t>
            </a:r>
            <a:r>
              <a:rPr lang="sk-SK" sz="2400" dirty="0" smtClean="0"/>
              <a:t> vyjadrenie Akreditačnej komisie o </a:t>
            </a:r>
            <a:r>
              <a:rPr lang="sk-SK" sz="2400" b="1" dirty="0" smtClean="0">
                <a:solidFill>
                  <a:srgbClr val="0039A6"/>
                </a:solidFill>
              </a:rPr>
              <a:t>začlenení vysokej školy</a:t>
            </a:r>
            <a:r>
              <a:rPr lang="sk-SK" sz="2400" dirty="0" smtClean="0"/>
              <a:t> podľa </a:t>
            </a:r>
            <a:r>
              <a:rPr lang="sk-SK" sz="2400" dirty="0" smtClean="0">
                <a:hlinkClick r:id="rId2"/>
              </a:rPr>
              <a:t>§ 2 ods. 13</a:t>
            </a:r>
            <a:r>
              <a:rPr lang="sk-SK" sz="2400" dirty="0" smtClean="0"/>
              <a:t> zákona o VŠ,</a:t>
            </a:r>
          </a:p>
          <a:p>
            <a:endParaRPr lang="sk-SK" sz="1200" dirty="0" smtClean="0"/>
          </a:p>
          <a:p>
            <a:r>
              <a:rPr lang="sk-SK" sz="2400" dirty="0" smtClean="0"/>
              <a:t>f) vnútorný predpis upravujúci </a:t>
            </a:r>
            <a:r>
              <a:rPr lang="sk-SK" sz="2400" b="1" dirty="0" smtClean="0">
                <a:solidFill>
                  <a:srgbClr val="0039A6"/>
                </a:solidFill>
              </a:rPr>
              <a:t>vnútorný systém kvality</a:t>
            </a:r>
            <a:r>
              <a:rPr lang="sk-SK" sz="2400" dirty="0" smtClean="0"/>
              <a:t> a podklady na jeho uplatnenie.</a:t>
            </a:r>
          </a:p>
          <a:p>
            <a:endParaRPr lang="sk-SK" sz="1200" b="1" dirty="0" smtClean="0"/>
          </a:p>
          <a:p>
            <a:r>
              <a:rPr lang="sk-SK" sz="2400" b="1" dirty="0" smtClean="0"/>
              <a:t>marec – apríl 2014</a:t>
            </a:r>
            <a:endParaRPr lang="sk-SK" sz="2400" dirty="0" smtClean="0"/>
          </a:p>
          <a:p>
            <a:r>
              <a:rPr lang="sk-SK" sz="2400" dirty="0" smtClean="0"/>
              <a:t>Prerokovanie finálnych materiálov na KA v AS </a:t>
            </a:r>
            <a:r>
              <a:rPr lang="sk-SK" sz="2400" dirty="0" err="1" smtClean="0"/>
              <a:t>SjF</a:t>
            </a:r>
            <a:r>
              <a:rPr lang="sk-SK" sz="2400" dirty="0" smtClean="0"/>
              <a:t> STU a schválenie vo VR </a:t>
            </a:r>
            <a:r>
              <a:rPr lang="sk-SK" sz="2400" dirty="0" err="1" smtClean="0"/>
              <a:t>SjF</a:t>
            </a:r>
            <a:r>
              <a:rPr lang="sk-SK" sz="2400" dirty="0" smtClean="0"/>
              <a:t> STU.</a:t>
            </a:r>
          </a:p>
          <a:p>
            <a:endParaRPr lang="sk-SK" sz="1200" dirty="0" smtClean="0"/>
          </a:p>
          <a:p>
            <a:r>
              <a:rPr lang="sk-SK" sz="2400" b="1" dirty="0" smtClean="0"/>
              <a:t>apríl – máj 2014</a:t>
            </a:r>
            <a:endParaRPr lang="sk-SK" sz="2400" dirty="0" smtClean="0"/>
          </a:p>
          <a:p>
            <a:r>
              <a:rPr lang="sk-SK" sz="2400" dirty="0" smtClean="0"/>
              <a:t>Finalizácia redakčných a technických prác, odovzdanie materiálov rektorovi STU.</a:t>
            </a:r>
            <a:endParaRPr lang="sk-SK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7. 10. </a:t>
            </a:r>
            <a:r>
              <a:rPr lang="cs-CZ" dirty="0"/>
              <a:t>2013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584201" y="2760133"/>
            <a:ext cx="8102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8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21792"/>
          </a:xfrm>
        </p:spPr>
        <p:txBody>
          <a:bodyPr>
            <a:normAutofit/>
          </a:bodyPr>
          <a:lstStyle/>
          <a:p>
            <a:r>
              <a:rPr lang="sk-SK" dirty="0" smtClean="0"/>
              <a:t>Aktuálne oblasti výskumu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8"/>
            <a:ext cx="777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457202" y="1220895"/>
          <a:ext cx="8229598" cy="1577340"/>
        </p:xfrm>
        <a:graphic>
          <a:graphicData uri="http://schemas.openxmlformats.org/drawingml/2006/table">
            <a:tbl>
              <a:tblPr/>
              <a:tblGrid>
                <a:gridCol w="1645454"/>
                <a:gridCol w="1646036"/>
                <a:gridCol w="1646036"/>
                <a:gridCol w="1646036"/>
                <a:gridCol w="1646036"/>
              </a:tblGrid>
              <a:tr h="214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5: projektovanie, inžinierstvo, technológie a vodné hospodárstvo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14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5.1.7 aplikovaná mechanika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aplikovaná mechanika a </a:t>
                      </a: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aplikovaná mechanika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aplikovaná mechanika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5.1.7. aplikovaná mechanika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457202" y="3127248"/>
          <a:ext cx="8229599" cy="2839212"/>
        </p:xfrm>
        <a:graphic>
          <a:graphicData uri="http://schemas.openxmlformats.org/drawingml/2006/table">
            <a:tbl>
              <a:tblPr/>
              <a:tblGrid>
                <a:gridCol w="1645455"/>
                <a:gridCol w="1646036"/>
                <a:gridCol w="1646036"/>
                <a:gridCol w="1646036"/>
                <a:gridCol w="1646036"/>
              </a:tblGrid>
              <a:tr h="214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16: informatické vedy, automatizácia a telekomunikácie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14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5.2.14 automatizácia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automatizácia a informatizácia strojov a procesov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automatizácia a informatizácia strojov a procesov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automatizácia a riadenie strojov a procesov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5.2.14 automatizácia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5.2.16 </a:t>
                      </a: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aplikovaná mechanika a </a:t>
                      </a: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5.2.16 </a:t>
                      </a: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mechatronika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21792"/>
          </a:xfrm>
        </p:spPr>
        <p:txBody>
          <a:bodyPr>
            <a:normAutofit/>
          </a:bodyPr>
          <a:lstStyle/>
          <a:p>
            <a:r>
              <a:rPr lang="sk-SK" dirty="0" smtClean="0"/>
              <a:t>Aktuálne oblasti výskumu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8"/>
            <a:ext cx="777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600" dirty="0"/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/>
        </p:nvGraphicFramePr>
        <p:xfrm>
          <a:off x="457200" y="1216152"/>
          <a:ext cx="8229599" cy="4732020"/>
        </p:xfrm>
        <a:graphic>
          <a:graphicData uri="http://schemas.openxmlformats.org/drawingml/2006/table">
            <a:tbl>
              <a:tblPr/>
              <a:tblGrid>
                <a:gridCol w="1645455"/>
                <a:gridCol w="1646036"/>
                <a:gridCol w="1646036"/>
                <a:gridCol w="1646036"/>
                <a:gridCol w="1646036"/>
              </a:tblGrid>
              <a:tr h="1308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14: strojárstvo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5.2.3 dopravné stroje a zariadenia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stroje a zariadenia pre stavebníctvo, úpravníctvo a poľnohospodárstvo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dopravná technika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5.2.3 dopravné stroje a zariadenia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5.2.4 motorové vozidlá, koľajové vozidlá, lode a lietadlá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automobily, lode a spaľovacie motory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automobily, lode a spaľovacie motory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5.2.5 časti a mechanizmy strojov – 3</a:t>
                      </a:r>
                      <a:r>
                        <a:rPr lang="sk-SK" sz="1800" baseline="30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časti a mechanizmy strojov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5.2.5 časti a mechanizmy strojov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21792"/>
          </a:xfrm>
        </p:spPr>
        <p:txBody>
          <a:bodyPr>
            <a:normAutofit/>
          </a:bodyPr>
          <a:lstStyle/>
          <a:p>
            <a:r>
              <a:rPr lang="sk-SK" dirty="0" smtClean="0"/>
              <a:t>Aktuálne oblasti výskumu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8"/>
            <a:ext cx="777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457200" y="1033272"/>
          <a:ext cx="8229600" cy="5047488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084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14: strojárstvo</a:t>
                      </a: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5.2.7 strojárske technológie a materiály – 3</a:t>
                      </a:r>
                      <a:r>
                        <a:rPr lang="sk-SK" sz="18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strojárske technológie a materiály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5.2.7 strojárske technológie a materiály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5.2.29 energetika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energetické strojárstvo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tepelné energetické stroje a zariadenia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tepelné a hydraulické  stroje a zariadenia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5.2.29 energetika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hydraulické a pneumatické stroje a </a:t>
                      </a:r>
                      <a:r>
                        <a:rPr lang="sk-SK" sz="1800" dirty="0" err="1" smtClean="0">
                          <a:latin typeface="Calibri"/>
                          <a:ea typeface="Calibri"/>
                          <a:cs typeface="Times New Roman"/>
                        </a:rPr>
                        <a:t>zariad</a:t>
                      </a:r>
                      <a:r>
                        <a:rPr lang="sk-SK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fluidné stroje a zariadenia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61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5.2.49 procesná technika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procesná a environmentálna technika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chemické a potravinárske stroje a zariadenia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procesná technika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5.2.49 procesná technika</a:t>
                      </a:r>
                    </a:p>
                  </a:txBody>
                  <a:tcPr marL="46544" marR="46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21792"/>
          </a:xfrm>
        </p:spPr>
        <p:txBody>
          <a:bodyPr>
            <a:normAutofit/>
          </a:bodyPr>
          <a:lstStyle/>
          <a:p>
            <a:r>
              <a:rPr lang="sk-SK" dirty="0" smtClean="0"/>
              <a:t>Aktuálne oblasti výskumu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8"/>
            <a:ext cx="777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600" dirty="0"/>
          </a:p>
        </p:txBody>
      </p:sp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457201" y="1417638"/>
          <a:ext cx="8229599" cy="2839212"/>
        </p:xfrm>
        <a:graphic>
          <a:graphicData uri="http://schemas.openxmlformats.org/drawingml/2006/table">
            <a:tbl>
              <a:tblPr/>
              <a:tblGrid>
                <a:gridCol w="1645455"/>
                <a:gridCol w="1646036"/>
                <a:gridCol w="1646036"/>
                <a:gridCol w="1646036"/>
                <a:gridCol w="1646036"/>
              </a:tblGrid>
              <a:tr h="1308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14: strojárstvo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5.2.50 výrobná technika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výrobné systémy a manažérstvo kvality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výrobná a environmentálna technika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výrobné stroje a zariadenia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5.2.50 výrobná technika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5.2.51 výrobné technológie – 1</a:t>
                      </a:r>
                      <a:r>
                        <a:rPr lang="sk-SK" sz="1800" baseline="30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 a 2</a:t>
                      </a:r>
                      <a:r>
                        <a:rPr lang="sk-SK" sz="1800" baseline="30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strojárske technológie a materiály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strojárske technológie a materiály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21792"/>
          </a:xfrm>
        </p:spPr>
        <p:txBody>
          <a:bodyPr>
            <a:normAutofit/>
          </a:bodyPr>
          <a:lstStyle/>
          <a:p>
            <a:r>
              <a:rPr lang="sk-SK" dirty="0" smtClean="0"/>
              <a:t>Aktuálne oblasti výskumu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8"/>
            <a:ext cx="777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457200" y="1289304"/>
          <a:ext cx="8126626" cy="3154680"/>
        </p:xfrm>
        <a:graphic>
          <a:graphicData uri="http://schemas.openxmlformats.org/drawingml/2006/table">
            <a:tbl>
              <a:tblPr/>
              <a:tblGrid>
                <a:gridCol w="1624866"/>
                <a:gridCol w="1625440"/>
                <a:gridCol w="1625440"/>
                <a:gridCol w="1625440"/>
                <a:gridCol w="1625440"/>
              </a:tblGrid>
              <a:tr h="214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Calibri"/>
                          <a:ea typeface="Calibri"/>
                          <a:cs typeface="Times New Roman"/>
                        </a:rPr>
                        <a:t>Oblasť výskumu 17: inžinierstvo a technológie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14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Študijný odbor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ŠP Bc.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Ing.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ŠP PhD.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HaI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5.2.53 meranie – 1</a:t>
                      </a:r>
                      <a:r>
                        <a:rPr lang="sk-SK" sz="18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 a 2</a:t>
                      </a:r>
                      <a:r>
                        <a:rPr lang="sk-SK" sz="18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Arial"/>
                          <a:ea typeface="Calibri"/>
                          <a:cs typeface="Times New Roman"/>
                        </a:rPr>
                        <a:t>meranie a skúšobníctvo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5.2.55 metrológia – 3</a:t>
                      </a:r>
                      <a:r>
                        <a:rPr lang="sk-SK" sz="1800" baseline="30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metrológia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5.2.55 metrológia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Calibri"/>
                          <a:ea typeface="Calibri"/>
                          <a:cs typeface="Times New Roman"/>
                        </a:rPr>
                        <a:t>5.2.57 kvalita produkcie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výrobné systémy a manažérstvo kvality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kvalita produkcie v strojárskych podnikoch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Calibri"/>
                          <a:ea typeface="Calibri"/>
                          <a:cs typeface="Times New Roman"/>
                        </a:rPr>
                        <a:t>kvalita produkcie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2. Personálne zabezpečenie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560172" y="1417639"/>
            <a:ext cx="77791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V dňoch 29. a 30.7.2013 sa na </a:t>
            </a:r>
            <a:r>
              <a:rPr lang="sk-SK" sz="2400" dirty="0" err="1" smtClean="0"/>
              <a:t>SjF</a:t>
            </a:r>
            <a:r>
              <a:rPr lang="sk-SK" sz="2400" dirty="0" smtClean="0"/>
              <a:t> STU uskutočnilo výberové konanie na funkčné miesta profesorov a docentov. K 1.9.2013 pôsobia na fakulte vysokoškolskí učitelia zamestnaní na ustanovený týždenný pracovný čas v nasledujúcej štruktúre:</a:t>
            </a:r>
          </a:p>
          <a:p>
            <a:endParaRPr lang="sk-SK" sz="1200" dirty="0" smtClean="0"/>
          </a:p>
          <a:p>
            <a:pPr>
              <a:buFontTx/>
              <a:buChar char="-"/>
            </a:pPr>
            <a:r>
              <a:rPr lang="sk-SK" sz="2400" dirty="0" smtClean="0"/>
              <a:t> funkčné miesto profesor – </a:t>
            </a:r>
            <a:r>
              <a:rPr lang="sk-SK" sz="2400" b="1" dirty="0" smtClean="0">
                <a:solidFill>
                  <a:srgbClr val="0070C0"/>
                </a:solidFill>
              </a:rPr>
              <a:t>18</a:t>
            </a:r>
            <a:r>
              <a:rPr lang="sk-SK" sz="2400" dirty="0" smtClean="0"/>
              <a:t> </a:t>
            </a:r>
            <a:br>
              <a:rPr lang="sk-SK" sz="2400" dirty="0" smtClean="0"/>
            </a:br>
            <a:r>
              <a:rPr lang="sk-SK" sz="2400" dirty="0" smtClean="0"/>
              <a:t>  (+ 1 profesor na čiastočný úväzok)</a:t>
            </a:r>
          </a:p>
          <a:p>
            <a:endParaRPr lang="sk-SK" sz="1200" dirty="0" smtClean="0"/>
          </a:p>
          <a:p>
            <a:r>
              <a:rPr lang="sk-SK" sz="2400" dirty="0" smtClean="0"/>
              <a:t>- funkčné miesto docent – </a:t>
            </a:r>
            <a:r>
              <a:rPr lang="sk-SK" sz="2400" b="1" dirty="0" smtClean="0">
                <a:solidFill>
                  <a:srgbClr val="0070C0"/>
                </a:solidFill>
              </a:rPr>
              <a:t>33</a:t>
            </a:r>
          </a:p>
          <a:p>
            <a:endParaRPr lang="sk-SK" sz="1200" dirty="0" smtClean="0"/>
          </a:p>
          <a:p>
            <a:r>
              <a:rPr lang="sk-SK" sz="2400" dirty="0" smtClean="0"/>
              <a:t>- funkčné miesto odborný asistent – </a:t>
            </a:r>
            <a:r>
              <a:rPr lang="sk-SK" sz="2400" b="1" dirty="0" smtClean="0">
                <a:solidFill>
                  <a:srgbClr val="0070C0"/>
                </a:solidFill>
              </a:rPr>
              <a:t>63</a:t>
            </a:r>
            <a:r>
              <a:rPr lang="sk-SK" sz="2400" dirty="0" smtClean="0"/>
              <a:t> </a:t>
            </a:r>
            <a:br>
              <a:rPr lang="sk-SK" sz="2400" dirty="0" smtClean="0"/>
            </a:br>
            <a:r>
              <a:rPr lang="sk-SK" sz="2400" dirty="0" smtClean="0"/>
              <a:t>  (+ 7 na čiastočný úväzok) </a:t>
            </a:r>
            <a:endParaRPr lang="sk-SK" sz="1600" dirty="0"/>
          </a:p>
        </p:txBody>
      </p:sp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 smtClean="0"/>
              <a:t>Projekt komplexnej akreditácie </a:t>
            </a:r>
            <a:r>
              <a:rPr lang="sk-SK" dirty="0" err="1" smtClean="0"/>
              <a:t>SjF</a:t>
            </a:r>
            <a:r>
              <a:rPr lang="sk-SK" dirty="0" smtClean="0"/>
              <a:t> STU 2014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dirty="0" smtClean="0"/>
              <a:t>7.10.2013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Vekové obmedzenia</a:t>
            </a:r>
            <a:endParaRPr lang="sk-SK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57200" y="1417638"/>
          <a:ext cx="8229598" cy="4216800"/>
        </p:xfrm>
        <a:graphic>
          <a:graphicData uri="http://schemas.openxmlformats.org/drawingml/2006/table">
            <a:tbl>
              <a:tblPr/>
              <a:tblGrid>
                <a:gridCol w="1658111"/>
                <a:gridCol w="1109471"/>
                <a:gridCol w="1484376"/>
                <a:gridCol w="393191"/>
                <a:gridCol w="307238"/>
                <a:gridCol w="468173"/>
                <a:gridCol w="468173"/>
                <a:gridCol w="468173"/>
                <a:gridCol w="468173"/>
                <a:gridCol w="468173"/>
                <a:gridCol w="468173"/>
                <a:gridCol w="468173"/>
              </a:tblGrid>
              <a:tr h="17441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KA: Personálna matica - vekové obmedzenia - doktorandské štúdium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6162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Študijný program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Študijný odbor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Garant                                          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Spolugaranti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DN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Vek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dopravná technika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5.2.3. dopravné stroje a zariadenia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prof. Ing.  Ladislav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Gulan</a:t>
                      </a:r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162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doc. Ing. Ľuboš Magdolen,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64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doc. Ing. Marian Polóni,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4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časti a mechanizmy strojov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5.2.5. časti a mechanizmy strojov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prof. Ing. Miroslav Vereš,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4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prof. Ing. Miroslav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Bošanský</a:t>
                      </a:r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13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doc. Ing.  Jozef Antala, PhD.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130" marR="5130" marT="5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0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SjF_STU_prezentacia</Template>
  <TotalTime>1604</TotalTime>
  <Words>1256</Words>
  <Application>Microsoft Office PowerPoint</Application>
  <PresentationFormat>Prezentácia na obrazovke (4:3)</PresentationFormat>
  <Paragraphs>319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SjF_STU_prezentacia</vt:lpstr>
      <vt:lpstr>Projekt komplexnej akreditácie Strojníckej fakulty STU v Bratislave 2014</vt:lpstr>
      <vt:lpstr>1. Aktuálny stav akreditácie</vt:lpstr>
      <vt:lpstr>Aktuálne oblasti výskumu</vt:lpstr>
      <vt:lpstr>Aktuálne oblasti výskumu</vt:lpstr>
      <vt:lpstr>Aktuálne oblasti výskumu</vt:lpstr>
      <vt:lpstr>Aktuálne oblasti výskumu</vt:lpstr>
      <vt:lpstr>Aktuálne oblasti výskumu</vt:lpstr>
      <vt:lpstr>2. Personálne zabezpečenie</vt:lpstr>
      <vt:lpstr>Vekové obmedzenia</vt:lpstr>
      <vt:lpstr>3. Kritériá akreditácie</vt:lpstr>
      <vt:lpstr>4. Zásady navrhovania štruktúry ŠP</vt:lpstr>
      <vt:lpstr>5. Aktuálne úlohy</vt:lpstr>
      <vt:lpstr>Aktuálne úlohy</vt:lpstr>
      <vt:lpstr>Aktuálne úlohy</vt:lpstr>
      <vt:lpstr>Aplikácia</vt:lpstr>
      <vt:lpstr>Aplikácia</vt:lpstr>
      <vt:lpstr>6. Harmonogram</vt:lpstr>
      <vt:lpstr>Harmonogram KA v ak. roku 2013 -2014</vt:lpstr>
      <vt:lpstr>Harmonogram KA v ak. roku 2013 -2014</vt:lpstr>
      <vt:lpstr>Harmonogram KA v ak. roku 2013 -2014</vt:lpstr>
      <vt:lpstr>Snímka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spolupráce  Strojníckej fakulty STU v Bratislave a VOLKSWAGEN Slovakia, a.s.</dc:title>
  <dc:creator>Marian Králik</dc:creator>
  <cp:lastModifiedBy>scepka</cp:lastModifiedBy>
  <cp:revision>146</cp:revision>
  <cp:lastPrinted>2013-09-24T05:21:30Z</cp:lastPrinted>
  <dcterms:created xsi:type="dcterms:W3CDTF">2013-09-17T05:47:52Z</dcterms:created>
  <dcterms:modified xsi:type="dcterms:W3CDTF">2013-10-07T08:57:57Z</dcterms:modified>
</cp:coreProperties>
</file>