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040" r:id="rId2"/>
  </p:sldMasterIdLst>
  <p:notesMasterIdLst>
    <p:notesMasterId r:id="rId14"/>
  </p:notesMasterIdLst>
  <p:handoutMasterIdLst>
    <p:handoutMasterId r:id="rId15"/>
  </p:handoutMasterIdLst>
  <p:sldIdLst>
    <p:sldId id="256" r:id="rId3"/>
    <p:sldId id="478" r:id="rId4"/>
    <p:sldId id="468" r:id="rId5"/>
    <p:sldId id="474" r:id="rId6"/>
    <p:sldId id="471" r:id="rId7"/>
    <p:sldId id="486" r:id="rId8"/>
    <p:sldId id="475" r:id="rId9"/>
    <p:sldId id="485" r:id="rId10"/>
    <p:sldId id="487" r:id="rId11"/>
    <p:sldId id="488" r:id="rId12"/>
    <p:sldId id="489" r:id="rId13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Saitz" initials="RS" lastIdx="16" clrIdx="0"/>
  <p:cmAuthor id="1" name="Jill St George" initials="J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A91"/>
    <a:srgbClr val="123453"/>
    <a:srgbClr val="40637A"/>
    <a:srgbClr val="20558A"/>
    <a:srgbClr val="FF0000"/>
    <a:srgbClr val="E3E6EA"/>
    <a:srgbClr val="CFD4DB"/>
    <a:srgbClr val="9FAEBB"/>
    <a:srgbClr val="FFC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9634" autoAdjust="0"/>
  </p:normalViewPr>
  <p:slideViewPr>
    <p:cSldViewPr snapToObjects="1">
      <p:cViewPr>
        <p:scale>
          <a:sx n="90" d="100"/>
          <a:sy n="90" d="100"/>
        </p:scale>
        <p:origin x="-540" y="-72"/>
      </p:cViewPr>
      <p:guideLst>
        <p:guide orient="horz" pos="3952"/>
        <p:guide orient="horz" pos="3950"/>
        <p:guide pos="5520"/>
        <p:guide pos="5500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80" d="100"/>
          <a:sy n="80" d="100"/>
        </p:scale>
        <p:origin x="-3144" y="-84"/>
      </p:cViewPr>
      <p:guideLst>
        <p:guide orient="horz" pos="2920"/>
        <p:guide pos="22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363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363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6729F98-50E7-4537-89A7-AE0FCFB39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3725"/>
            <a:ext cx="513164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07450"/>
            <a:ext cx="30323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81336D-1E28-4B97-A8A2-F201BFB21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B1622-DF1F-4669-8A82-D710D82508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IPM Group disponuje 5-timi kanceláriami</a:t>
            </a:r>
            <a:r>
              <a:rPr lang="sk-SK" baseline="0" dirty="0" smtClean="0"/>
              <a:t> z toho je 1 výrobná hala – v Žiari nad Hronom</a:t>
            </a:r>
          </a:p>
          <a:p>
            <a:r>
              <a:rPr lang="sk-SK" dirty="0" smtClean="0"/>
              <a:t>Zamestnávame 52 vysokokvalifikovaných pracovníkov, ktorí sa zameriavajú na obchodnú aj technickú podporu zákazníkov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336D-1E28-4B97-A8A2-F201BFB21A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Integrita – celistvosť, neporušenosť</a:t>
            </a:r>
          </a:p>
          <a:p>
            <a:r>
              <a:rPr lang="sk-SK" dirty="0" smtClean="0"/>
              <a:t>EE-</a:t>
            </a:r>
            <a:r>
              <a:rPr lang="sk-SK" baseline="0" dirty="0" smtClean="0"/>
              <a:t> east europe</a:t>
            </a:r>
          </a:p>
          <a:p>
            <a:r>
              <a:rPr lang="sk-SK" baseline="0" dirty="0" smtClean="0"/>
              <a:t>Achievers club – úspešný klub – ktorý niečo dosiahol</a:t>
            </a:r>
          </a:p>
          <a:p>
            <a:r>
              <a:rPr lang="sk-SK" dirty="0" smtClean="0"/>
              <a:t>CTP - Certifikovaný poskytovateľ výcviku služieb</a:t>
            </a:r>
            <a:endParaRPr lang="sk-SK" baseline="0" dirty="0" smtClean="0"/>
          </a:p>
          <a:p>
            <a:r>
              <a:rPr lang="sk-SK" dirty="0" smtClean="0"/>
              <a:t>MNT Partner roka vznikajúce zemepis</a:t>
            </a:r>
            <a:r>
              <a:rPr lang="sk-SK" baseline="0" dirty="0" smtClean="0"/>
              <a:t> 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336D-1E28-4B97-A8A2-F201BFB21A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IPM Group disponuje 5-timi kanceláriami</a:t>
            </a:r>
            <a:r>
              <a:rPr lang="sk-SK" baseline="0" dirty="0" smtClean="0"/>
              <a:t> z toho je 1 výrobná hala – v Žiari nad Hronom</a:t>
            </a:r>
          </a:p>
          <a:p>
            <a:r>
              <a:rPr lang="sk-SK" dirty="0" smtClean="0"/>
              <a:t>Zamestnávame 52 vysokokvalifikovaných pracovníkov, ktorí sa zameriavajú na obchodnú aj technickú podporu zákazníkov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336D-1E28-4B97-A8A2-F201BFB21A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Integrácia – scelenie, spojenie, zjednotenie		Product development system – systém vývoja</a:t>
            </a:r>
            <a:r>
              <a:rPr lang="sk-SK" baseline="0" dirty="0" smtClean="0"/>
              <a:t> produktu </a:t>
            </a:r>
            <a:endParaRPr lang="sk-SK" dirty="0" smtClean="0"/>
          </a:p>
          <a:p>
            <a:r>
              <a:rPr lang="sk-SK" smtClean="0"/>
              <a:t>Product </a:t>
            </a:r>
            <a:r>
              <a:rPr lang="sk-SK" dirty="0" smtClean="0"/>
              <a:t>lifecycle management – manažment</a:t>
            </a:r>
            <a:r>
              <a:rPr lang="sk-SK" baseline="0" dirty="0" smtClean="0"/>
              <a:t> životného cyklu výrobku</a:t>
            </a:r>
            <a:endParaRPr lang="sk-SK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PDS systém je možné popísať piatimi cee (z anglickych slov) - označované koľkokrát ako aj 5C</a:t>
            </a:r>
          </a:p>
          <a:p>
            <a:r>
              <a:rPr lang="sk-SK" dirty="0" smtClean="0"/>
              <a:t>Komunikovať – Komunikácia </a:t>
            </a:r>
            <a:r>
              <a:rPr lang="sk-SK" baseline="0" dirty="0" smtClean="0"/>
              <a:t>   </a:t>
            </a:r>
            <a:r>
              <a:rPr lang="sk-SK" dirty="0" smtClean="0"/>
              <a:t>Tvoriť – Vytváranie,</a:t>
            </a:r>
            <a:r>
              <a:rPr lang="sk-SK" baseline="0" dirty="0" smtClean="0"/>
              <a:t> tvorenie  Spolupracovať – Spolupráca  Kontrolovať – riadiť, ovládanie</a:t>
            </a:r>
          </a:p>
          <a:p>
            <a:r>
              <a:rPr lang="sk-SK" baseline="0" dirty="0" smtClean="0"/>
              <a:t>Konfigurovať – usporiadť</a:t>
            </a:r>
          </a:p>
          <a:p>
            <a:r>
              <a:rPr lang="sk-SK" baseline="0" dirty="0" smtClean="0"/>
              <a:t>Produkty PTC zastrešujú vývojárov (Mathcad), konštruktérov (ProE), správu dát (WCH), správu dokumentov (arb), vizualizáciu (view)</a:t>
            </a:r>
          </a:p>
          <a:p>
            <a:r>
              <a:rPr lang="sk-SK" baseline="0" dirty="0" smtClean="0"/>
              <a:t>Tým je zastrešené celé portfólio firmy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1336D-1E28-4B97-A8A2-F201BFB21A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TITL_images_COR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288" y="2741613"/>
            <a:ext cx="5297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A_VAR_Gold_Gray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3181" y="4013208"/>
            <a:ext cx="1916975" cy="6192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B570-42EC-4F19-BF1D-A50BAF500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sk-SK" dirty="0" smtClean="0"/>
              <a:t>1</a:t>
            </a:r>
            <a:r>
              <a:rPr lang="en-US" dirty="0" smtClean="0"/>
              <a:t> IPM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</a:t>
            </a:r>
            <a:r>
              <a:rPr lang="sk-SK" dirty="0" smtClean="0"/>
              <a:t>11</a:t>
            </a:r>
            <a:r>
              <a:rPr lang="en-US" dirty="0" smtClean="0"/>
              <a:t> </a:t>
            </a:r>
            <a:r>
              <a:rPr lang="sk-SK" dirty="0" smtClean="0"/>
              <a:t>IPM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D5A6-D402-4811-BF5C-C70234E90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1313" y="6735763"/>
            <a:ext cx="444500" cy="10772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AFEFB-4311-4B7C-84F3-DFF07103E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sk-SK" dirty="0" smtClean="0"/>
              <a:t>1</a:t>
            </a:r>
            <a:r>
              <a:rPr lang="en-US" dirty="0" smtClean="0"/>
              <a:t> IPM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5"/>
          <p:cNvSpPr/>
          <p:nvPr userDrawn="1"/>
        </p:nvSpPr>
        <p:spPr bwMode="auto">
          <a:xfrm>
            <a:off x="1227" y="483095"/>
            <a:ext cx="9144000" cy="85725"/>
          </a:xfrm>
          <a:prstGeom prst="rect">
            <a:avLst/>
          </a:prstGeom>
          <a:solidFill>
            <a:srgbClr val="40637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074" name="Picture 13" descr="CorpPPT_Pg2Master_str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8300"/>
            <a:ext cx="9144000" cy="1397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3725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01025" y="6735763"/>
            <a:ext cx="5857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313" y="6735763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4AFEFB-4311-4B7C-84F3-DFF07103E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BlokTextu 8"/>
          <p:cNvSpPr txBox="1"/>
          <p:nvPr userDrawn="1"/>
        </p:nvSpPr>
        <p:spPr>
          <a:xfrm>
            <a:off x="3801107" y="6714568"/>
            <a:ext cx="12909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900" b="0" dirty="0" err="1" smtClean="0">
                <a:solidFill>
                  <a:schemeClr val="bg1"/>
                </a:solidFill>
                <a:latin typeface="Calibri" pitchFamily="34" charset="0"/>
              </a:rPr>
              <a:t>www.ipmsolutions.sk</a:t>
            </a:r>
            <a:endParaRPr lang="sk-SK" sz="9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Obrázok 36" descr="logo_3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440" y="19879"/>
            <a:ext cx="679766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4"/>
          <p:cNvSpPr/>
          <p:nvPr userDrawn="1"/>
        </p:nvSpPr>
        <p:spPr bwMode="auto">
          <a:xfrm>
            <a:off x="0" y="537882"/>
            <a:ext cx="9144000" cy="756000"/>
          </a:xfrm>
          <a:prstGeom prst="rect">
            <a:avLst/>
          </a:prstGeom>
          <a:solidFill>
            <a:srgbClr val="38566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Rectangle 35"/>
          <p:cNvSpPr/>
          <p:nvPr userDrawn="1"/>
        </p:nvSpPr>
        <p:spPr bwMode="auto">
          <a:xfrm>
            <a:off x="0" y="1272020"/>
            <a:ext cx="9144000" cy="85725"/>
          </a:xfrm>
          <a:prstGeom prst="rect">
            <a:avLst/>
          </a:prstGeom>
          <a:solidFill>
            <a:srgbClr val="40637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96" r:id="rId2"/>
    <p:sldLayoutId id="2147483998" r:id="rId3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25000"/>
        </a:spcAft>
        <a:defRPr sz="1900" b="1">
          <a:solidFill>
            <a:schemeClr val="accent1"/>
          </a:solidFill>
          <a:latin typeface="+mn-lt"/>
          <a:ea typeface="+mn-ea"/>
          <a:cs typeface="+mn-cs"/>
        </a:defRPr>
      </a:lvl1pPr>
      <a:lvl2pPr marL="288925" indent="-174625" algn="l" rtl="0" eaLnBrk="0" fontAlgn="base" hangingPunct="0">
        <a:lnSpc>
          <a:spcPct val="90000"/>
        </a:lnSpc>
        <a:spcBef>
          <a:spcPct val="30000"/>
        </a:spcBef>
        <a:spcAft>
          <a:spcPct val="20000"/>
        </a:spcAft>
        <a:buSzPct val="50000"/>
        <a:buBlip>
          <a:blip r:embed="rId7"/>
        </a:buBlip>
        <a:defRPr>
          <a:solidFill>
            <a:schemeClr val="tx1"/>
          </a:solidFill>
          <a:latin typeface="+mn-lt"/>
          <a:ea typeface="+mn-ea"/>
        </a:defRPr>
      </a:lvl2pPr>
      <a:lvl3pPr marL="571500" indent="-168275" algn="l" rtl="0" eaLnBrk="0" fontAlgn="base" hangingPunct="0">
        <a:lnSpc>
          <a:spcPct val="90000"/>
        </a:lnSpc>
        <a:spcBef>
          <a:spcPct val="4000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857250" indent="-171450" algn="l" rtl="0" eaLnBrk="0" fontAlgn="base" hangingPunct="0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 sz="1400">
          <a:solidFill>
            <a:schemeClr val="accent1"/>
          </a:solidFill>
          <a:latin typeface="+mn-lt"/>
          <a:ea typeface="+mn-ea"/>
        </a:defRPr>
      </a:lvl4pPr>
      <a:lvl5pPr marL="1143000" indent="-171450" algn="l" rtl="0" eaLnBrk="0" fontAlgn="base" hangingPunct="0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5pPr>
      <a:lvl6pPr marL="1600200" indent="-171450" algn="l" rtl="0" fontAlgn="base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6pPr>
      <a:lvl7pPr marL="2057400" indent="-171450" algn="l" rtl="0" fontAlgn="base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7pPr>
      <a:lvl8pPr marL="2514600" indent="-171450" algn="l" rtl="0" fontAlgn="base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8pPr>
      <a:lvl9pPr marL="2971800" indent="-171450" algn="l" rtl="0" fontAlgn="base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5"/>
          <p:cNvSpPr/>
          <p:nvPr/>
        </p:nvSpPr>
        <p:spPr bwMode="auto">
          <a:xfrm>
            <a:off x="1227" y="483095"/>
            <a:ext cx="9144000" cy="85725"/>
          </a:xfrm>
          <a:prstGeom prst="rect">
            <a:avLst/>
          </a:prstGeom>
          <a:solidFill>
            <a:srgbClr val="40637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074" name="Picture 13" descr="CorpPPT_Pg2Master_st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718300"/>
            <a:ext cx="9144000" cy="1397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3725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01025" y="6735763"/>
            <a:ext cx="585788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</a:t>
            </a:r>
            <a:r>
              <a:rPr lang="sk-SK" dirty="0" smtClean="0"/>
              <a:t>11</a:t>
            </a:r>
            <a:r>
              <a:rPr lang="en-US" dirty="0" smtClean="0"/>
              <a:t> </a:t>
            </a:r>
            <a:r>
              <a:rPr lang="sk-SK" dirty="0" smtClean="0"/>
              <a:t>IPM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1313" y="6735763"/>
            <a:ext cx="444500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B4AFEFB-4311-4B7C-84F3-DFF07103EA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3801107" y="6714568"/>
            <a:ext cx="129091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900" b="0" dirty="0" err="1" smtClean="0">
                <a:solidFill>
                  <a:schemeClr val="bg1"/>
                </a:solidFill>
                <a:latin typeface="Calibri" pitchFamily="34" charset="0"/>
              </a:rPr>
              <a:t>www.ipmsolutions.sk</a:t>
            </a:r>
            <a:endParaRPr lang="sk-SK" sz="9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Obrázok 36" descr="logo_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40" y="19879"/>
            <a:ext cx="679766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defRPr sz="1900" b="1">
          <a:solidFill>
            <a:schemeClr val="accent1"/>
          </a:solidFill>
          <a:latin typeface="+mn-lt"/>
          <a:ea typeface="+mn-ea"/>
          <a:cs typeface="+mn-cs"/>
        </a:defRPr>
      </a:lvl1pPr>
      <a:lvl2pPr marL="288925" indent="-174625" algn="l" rtl="0" eaLnBrk="1" fontAlgn="base" hangingPunct="1">
        <a:lnSpc>
          <a:spcPct val="90000"/>
        </a:lnSpc>
        <a:spcBef>
          <a:spcPct val="30000"/>
        </a:spcBef>
        <a:spcAft>
          <a:spcPct val="20000"/>
        </a:spcAft>
        <a:buSzPct val="50000"/>
        <a:buBlip>
          <a:blip r:embed="rId5"/>
        </a:buBlip>
        <a:defRPr>
          <a:solidFill>
            <a:schemeClr val="tx1"/>
          </a:solidFill>
          <a:latin typeface="+mn-lt"/>
          <a:ea typeface="+mn-ea"/>
        </a:defRPr>
      </a:lvl2pPr>
      <a:lvl3pPr marL="571500" indent="-168275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accent1"/>
          </a:solidFill>
          <a:latin typeface="+mn-lt"/>
          <a:ea typeface="+mn-ea"/>
        </a:defRPr>
      </a:lvl3pPr>
      <a:lvl4pPr marL="85725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 sz="1400">
          <a:solidFill>
            <a:schemeClr val="accent1"/>
          </a:solidFill>
          <a:latin typeface="+mn-lt"/>
          <a:ea typeface="+mn-ea"/>
        </a:defRPr>
      </a:lvl4pPr>
      <a:lvl5pPr marL="114300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5pPr>
      <a:lvl6pPr marL="160020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6pPr>
      <a:lvl7pPr marL="205740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7pPr>
      <a:lvl8pPr marL="251460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8pPr>
      <a:lvl9pPr marL="2971800" indent="-171450" algn="l" rtl="0" eaLnBrk="1" fontAlgn="base" hangingPunct="1">
        <a:lnSpc>
          <a:spcPct val="90000"/>
        </a:lnSpc>
        <a:spcBef>
          <a:spcPct val="40000"/>
        </a:spcBef>
        <a:spcAft>
          <a:spcPct val="25000"/>
        </a:spcAft>
        <a:buClr>
          <a:schemeClr val="tx1"/>
        </a:buClr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344" y="5135626"/>
            <a:ext cx="3160643" cy="4603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b="0" dirty="0" smtClean="0">
                <a:latin typeface="Calibri" pitchFamily="34" charset="0"/>
              </a:rPr>
              <a:t>Firemná prezentácia</a:t>
            </a:r>
            <a:endParaRPr lang="en-US" b="0" dirty="0" smtClean="0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72200" y="6361077"/>
            <a:ext cx="2044047" cy="317817"/>
          </a:xfrm>
          <a:prstGeom prst="rect">
            <a:avLst/>
          </a:prstGeom>
        </p:spPr>
        <p:txBody>
          <a:bodyPr/>
          <a:lstStyle/>
          <a:p>
            <a:pPr marL="0" indent="0" algn="r" eaLnBrk="1" hangingPunct="1"/>
            <a:r>
              <a:rPr lang="sk-SK" b="1" dirty="0" smtClean="0">
                <a:solidFill>
                  <a:srgbClr val="FFFF00"/>
                </a:solidFill>
                <a:latin typeface="Calibri" pitchFamily="34" charset="0"/>
              </a:rPr>
              <a:t>Január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201</a:t>
            </a:r>
            <a:r>
              <a:rPr lang="sk-SK" dirty="0">
                <a:solidFill>
                  <a:srgbClr val="FFFF00"/>
                </a:solidFill>
                <a:latin typeface="Calibri" pitchFamily="34" charset="0"/>
              </a:rPr>
              <a:t>3</a:t>
            </a:r>
            <a:endParaRPr lang="en-US" b="1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5583560"/>
            <a:ext cx="4414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  <a:latin typeface="Calibri" pitchFamily="34" charset="0"/>
              </a:rPr>
              <a:t>IPM SOLUTIONS, s.r.o.</a:t>
            </a:r>
            <a:endParaRPr lang="sk-SK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Obrázok 36" descr="logo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16" y="327992"/>
            <a:ext cx="1881192" cy="12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/>
          <p:nvPr/>
        </p:nvSpPr>
        <p:spPr>
          <a:xfrm>
            <a:off x="2707342" y="5129372"/>
            <a:ext cx="510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Calibri" pitchFamily="34" charset="0"/>
              </a:rPr>
              <a:t>PTC – akademický program</a:t>
            </a:r>
            <a:endParaRPr lang="sk-SK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5" grpId="0" build="allAtOnce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9" name="Title 12"/>
          <p:cNvSpPr txBox="1">
            <a:spLocks/>
          </p:cNvSpPr>
          <p:nvPr/>
        </p:nvSpPr>
        <p:spPr bwMode="auto">
          <a:xfrm>
            <a:off x="341313" y="781050"/>
            <a:ext cx="844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PTC </a:t>
            </a:r>
            <a:r>
              <a:rPr kumimoji="0" lang="sk-S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– 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University Plus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4357"/>
            <a:ext cx="7620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7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9" name="Title 12"/>
          <p:cNvSpPr txBox="1">
            <a:spLocks/>
          </p:cNvSpPr>
          <p:nvPr/>
        </p:nvSpPr>
        <p:spPr bwMode="auto">
          <a:xfrm>
            <a:off x="341313" y="781050"/>
            <a:ext cx="844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IPM Solutions - </a:t>
            </a:r>
            <a:r>
              <a:rPr kumimoji="0" lang="sk-S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kontakt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24" y="3133782"/>
            <a:ext cx="8048678" cy="15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719138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185480"/>
                </a:solidFill>
                <a:latin typeface="Calibri" pitchFamily="34" charset="0"/>
              </a:rPr>
              <a:t>Ivan Sihelský – konateľ spoločnosti</a:t>
            </a:r>
          </a:p>
          <a:p>
            <a:pPr algn="ctr" defTabSz="719138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185480"/>
                </a:solidFill>
                <a:latin typeface="Calibri" pitchFamily="34" charset="0"/>
              </a:rPr>
              <a:t>+421 903 22 77 01</a:t>
            </a:r>
          </a:p>
          <a:p>
            <a:pPr algn="ctr" defTabSz="719138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b="1" dirty="0" smtClean="0">
                <a:solidFill>
                  <a:srgbClr val="185480"/>
                </a:solidFill>
                <a:latin typeface="Calibri" pitchFamily="34" charset="0"/>
              </a:rPr>
              <a:t>sihelsky@ipmsolutions.sk</a:t>
            </a:r>
          </a:p>
        </p:txBody>
      </p:sp>
    </p:spTree>
    <p:extLst>
      <p:ext uri="{BB962C8B-B14F-4D97-AF65-F5344CB8AC3E}">
        <p14:creationId xmlns:p14="http://schemas.microsoft.com/office/powerpoint/2010/main" val="456318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4"/>
          <p:cNvSpPr/>
          <p:nvPr/>
        </p:nvSpPr>
        <p:spPr bwMode="auto">
          <a:xfrm>
            <a:off x="0" y="4364078"/>
            <a:ext cx="9144000" cy="23526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7"/>
          <p:cNvSpPr/>
          <p:nvPr/>
        </p:nvSpPr>
        <p:spPr bwMode="auto">
          <a:xfrm rot="10800000">
            <a:off x="0" y="518637"/>
            <a:ext cx="9144000" cy="23526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Picture 12" descr="PTC_1498.jpg"/>
          <p:cNvPicPr>
            <a:picLocks noChangeAspect="1"/>
          </p:cNvPicPr>
          <p:nvPr/>
        </p:nvPicPr>
        <p:blipFill>
          <a:blip r:embed="rId2" cstate="print"/>
          <a:srcRect l="17164" r="17357"/>
          <a:stretch>
            <a:fillRect/>
          </a:stretch>
        </p:blipFill>
        <p:spPr>
          <a:xfrm>
            <a:off x="0" y="1350334"/>
            <a:ext cx="4516285" cy="4598163"/>
          </a:xfrm>
          <a:prstGeom prst="rect">
            <a:avLst/>
          </a:prstGeom>
        </p:spPr>
      </p:pic>
      <p:sp>
        <p:nvSpPr>
          <p:cNvPr id="4" name="Rectangle 18"/>
          <p:cNvSpPr/>
          <p:nvPr/>
        </p:nvSpPr>
        <p:spPr bwMode="auto">
          <a:xfrm>
            <a:off x="3965944" y="1339703"/>
            <a:ext cx="5178057" cy="4607874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113483" y="2624763"/>
            <a:ext cx="4939976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lnSpc>
                <a:spcPct val="95000"/>
              </a:lnSpc>
              <a:spcBef>
                <a:spcPts val="1200"/>
              </a:spcBef>
              <a:spcAft>
                <a:spcPts val="250"/>
              </a:spcAft>
              <a:buFont typeface="Arial" pitchFamily="34" charset="0"/>
              <a:buChar char="•"/>
              <a:defRPr/>
            </a:pPr>
            <a:r>
              <a:rPr lang="sk-SK" altLang="ja-JP" sz="2000" b="1" kern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IPM Solutions </a:t>
            </a:r>
            <a:r>
              <a:rPr lang="sk-SK" altLang="ja-JP" sz="2000" kern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– firemná prezentácia</a:t>
            </a:r>
          </a:p>
          <a:p>
            <a:pPr marL="230188" indent="-230188">
              <a:lnSpc>
                <a:spcPct val="95000"/>
              </a:lnSpc>
              <a:spcBef>
                <a:spcPts val="1200"/>
              </a:spcBef>
              <a:spcAft>
                <a:spcPts val="250"/>
              </a:spcAft>
              <a:buFont typeface="Arial" pitchFamily="34" charset="0"/>
              <a:buChar char="•"/>
              <a:defRPr/>
            </a:pPr>
            <a:r>
              <a:rPr lang="sk-SK" altLang="ja-JP" sz="2000" b="1" kern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PTC </a:t>
            </a:r>
            <a:r>
              <a:rPr lang="sk-SK" altLang="ja-JP" sz="2000" kern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– stručný prehľad</a:t>
            </a:r>
          </a:p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ts val="120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altLang="ja-JP" sz="2000" b="1" kern="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PTC riešenia – </a:t>
            </a:r>
            <a:r>
              <a:rPr lang="sk-SK" altLang="ja-JP" sz="2000" kern="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akademický program</a:t>
            </a:r>
          </a:p>
          <a:p>
            <a:pPr marL="230188" marR="0" lvl="0" indent="-230188" algn="l" defTabSz="914400" rtl="0" eaLnBrk="0" fontAlgn="base" latinLnBrk="0" hangingPunct="0">
              <a:lnSpc>
                <a:spcPct val="95000"/>
              </a:lnSpc>
              <a:spcBef>
                <a:spcPts val="120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altLang="ja-JP" sz="2000" b="1" kern="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ＭＳ Ｐゴシック"/>
              </a:rPr>
              <a:t>Diskusia</a:t>
            </a:r>
            <a:endParaRPr lang="en-US" altLang="ja-JP" sz="2000" kern="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ＭＳ Ｐゴシック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1229055"/>
            <a:ext cx="9144000" cy="122400"/>
          </a:xfrm>
          <a:prstGeom prst="rect">
            <a:avLst/>
          </a:prstGeom>
          <a:solidFill>
            <a:srgbClr val="40637A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 rot="10800000" flipV="1">
            <a:off x="1" y="5942280"/>
            <a:ext cx="9144000" cy="123825"/>
          </a:xfrm>
          <a:prstGeom prst="rect">
            <a:avLst/>
          </a:prstGeom>
          <a:solidFill>
            <a:srgbClr val="8BA1AF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8327767" y="6726709"/>
            <a:ext cx="725692" cy="12223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© 201</a:t>
            </a:r>
            <a:r>
              <a:rPr kumimoji="0" lang="sk-SK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1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IPM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1313" y="781050"/>
            <a:ext cx="84455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0637A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OBSAH</a:t>
            </a:r>
            <a:endParaRPr kumimoji="0" lang="sk-SK" sz="2000" b="1" i="0" u="none" strike="noStrike" kern="0" cap="none" spc="0" normalizeH="0" baseline="0" noProof="0" dirty="0">
              <a:ln>
                <a:noFill/>
              </a:ln>
              <a:solidFill>
                <a:srgbClr val="40637A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1998930" y="3757268"/>
            <a:ext cx="5097518" cy="2764221"/>
            <a:chOff x="1998930" y="3757268"/>
            <a:chExt cx="5097518" cy="27642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63" r="3232"/>
            <a:stretch>
              <a:fillRect/>
            </a:stretch>
          </p:blipFill>
          <p:spPr bwMode="auto">
            <a:xfrm>
              <a:off x="1998930" y="3757268"/>
              <a:ext cx="5097518" cy="276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lowchart: Connector 39"/>
            <p:cNvSpPr/>
            <p:nvPr/>
          </p:nvSpPr>
          <p:spPr bwMode="auto">
            <a:xfrm rot="5400000">
              <a:off x="4463803" y="4557825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313" y="781050"/>
            <a:ext cx="8445500" cy="381000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IPM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0" dirty="0" err="1" smtClean="0">
                <a:solidFill>
                  <a:schemeClr val="bg1"/>
                </a:solidFill>
              </a:rPr>
              <a:t>Group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Riešenia preverené praxou ... </a:t>
            </a:r>
            <a:endParaRPr lang="sk-SK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 flipV="1">
            <a:off x="0" y="6273208"/>
            <a:ext cx="9144000" cy="4359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350335"/>
            <a:ext cx="9144000" cy="49211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4" descr="IPM_group_ma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868" y="1207042"/>
            <a:ext cx="5029639" cy="2569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pSp>
        <p:nvGrpSpPr>
          <p:cNvPr id="23" name="Skupina 22"/>
          <p:cNvGrpSpPr/>
          <p:nvPr/>
        </p:nvGrpSpPr>
        <p:grpSpPr>
          <a:xfrm>
            <a:off x="187841" y="1618635"/>
            <a:ext cx="2686540" cy="1840354"/>
            <a:chOff x="187841" y="1848808"/>
            <a:chExt cx="2686540" cy="1840354"/>
          </a:xfrm>
        </p:grpSpPr>
        <p:sp>
          <p:nvSpPr>
            <p:cNvPr id="19" name="Flowchart: Connector 18"/>
            <p:cNvSpPr/>
            <p:nvPr/>
          </p:nvSpPr>
          <p:spPr bwMode="auto">
            <a:xfrm rot="5400000">
              <a:off x="482014" y="2629787"/>
              <a:ext cx="180000" cy="180000"/>
            </a:xfrm>
            <a:prstGeom prst="flowChartConnector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Flowchart: Connector 19"/>
            <p:cNvSpPr/>
            <p:nvPr/>
          </p:nvSpPr>
          <p:spPr bwMode="auto">
            <a:xfrm rot="5400000">
              <a:off x="187841" y="3324447"/>
              <a:ext cx="180000" cy="180000"/>
            </a:xfrm>
            <a:prstGeom prst="flowChartConnector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11861" y="1848808"/>
              <a:ext cx="1721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 b="1" dirty="0" smtClean="0">
                  <a:solidFill>
                    <a:srgbClr val="20558A"/>
                  </a:solidFill>
                  <a:latin typeface="Calibri" pitchFamily="34" charset="0"/>
                </a:rPr>
                <a:t>4 kancelárie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 rot="5400000">
              <a:off x="744285" y="1945737"/>
              <a:ext cx="180000" cy="180000"/>
            </a:xfrm>
            <a:prstGeom prst="flowChartConnector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60224" y="2522203"/>
              <a:ext cx="20698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 b="1" dirty="0" smtClean="0">
                  <a:solidFill>
                    <a:srgbClr val="20558A"/>
                  </a:solidFill>
                  <a:latin typeface="Calibri" pitchFamily="34" charset="0"/>
                </a:rPr>
                <a:t>1 výrobná hala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487317" y="3227497"/>
              <a:ext cx="2387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 b="1" dirty="0" smtClean="0">
                  <a:solidFill>
                    <a:srgbClr val="20558A"/>
                  </a:solidFill>
                  <a:latin typeface="Calibri" pitchFamily="34" charset="0"/>
                </a:rPr>
                <a:t>50 zamestnancov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sk-SK" dirty="0" smtClean="0"/>
              <a:t>1</a:t>
            </a:r>
            <a:r>
              <a:rPr lang="en-US" dirty="0" smtClean="0"/>
              <a:t> IPM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1" y="4031083"/>
            <a:ext cx="3506969" cy="199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3771692"/>
            <a:ext cx="5649601" cy="25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map_meeting_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9" y="2283997"/>
            <a:ext cx="4462461" cy="442160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 rot="16200000" flipH="1" flipV="1">
            <a:off x="1865030" y="-551405"/>
            <a:ext cx="5359654" cy="91440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14100000"/>
            </a:lightRig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3136" y="2224071"/>
            <a:ext cx="7551231" cy="402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1600" b="1" dirty="0">
                <a:solidFill>
                  <a:srgbClr val="185480"/>
                </a:solidFill>
                <a:latin typeface="Calibri" pitchFamily="34" charset="0"/>
              </a:rPr>
              <a:t>1.apr</a:t>
            </a:r>
            <a:r>
              <a:rPr lang="sk-SK" sz="1600" b="1" dirty="0">
                <a:solidFill>
                  <a:srgbClr val="185480"/>
                </a:solidFill>
                <a:latin typeface="Calibri" pitchFamily="34" charset="0"/>
              </a:rPr>
              <a:t>íl 2004 podpísanie zmluvy s PTC o distribúcií Pro/E technológií na </a:t>
            </a: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Slovensku</a:t>
            </a:r>
            <a:b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  <a:t>- predtým spoločnosť </a:t>
            </a:r>
            <a:r>
              <a:rPr lang="sk-SK" sz="1400" b="1" dirty="0" err="1" smtClean="0">
                <a:solidFill>
                  <a:srgbClr val="185480"/>
                </a:solidFill>
                <a:latin typeface="Calibri" pitchFamily="34" charset="0"/>
              </a:rPr>
              <a:t>Rand</a:t>
            </a:r>
            <a: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  <a:t> Technologies, viac ako 15 ročné skúsenosti</a:t>
            </a:r>
            <a:endParaRPr lang="sk-SK" sz="1400" b="1" dirty="0">
              <a:solidFill>
                <a:srgbClr val="185480"/>
              </a:solidFill>
              <a:latin typeface="Calibri" pitchFamily="34" charset="0"/>
            </a:endParaRP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dirty="0">
                <a:solidFill>
                  <a:srgbClr val="185480"/>
                </a:solidFill>
                <a:latin typeface="Calibri" pitchFamily="34" charset="0"/>
              </a:rPr>
              <a:t>Upevnenie pozície na trhu s CAX </a:t>
            </a: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technológiami</a:t>
            </a:r>
            <a:b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- </a:t>
            </a:r>
            <a:r>
              <a:rPr lang="sk-SK" sz="1400" dirty="0">
                <a:solidFill>
                  <a:srgbClr val="185480"/>
                </a:solidFill>
                <a:latin typeface="Calibri" pitchFamily="34" charset="0"/>
              </a:rPr>
              <a:t>viac ako 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310 Creo</a:t>
            </a:r>
            <a:r>
              <a:rPr lang="en-US" sz="1400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zákazníkov (820 </a:t>
            </a:r>
            <a:r>
              <a:rPr lang="sk-SK" sz="1400" dirty="0">
                <a:solidFill>
                  <a:srgbClr val="185480"/>
                </a:solidFill>
                <a:latin typeface="Calibri" pitchFamily="34" charset="0"/>
              </a:rPr>
              <a:t>komerčných 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licencií)</a:t>
            </a:r>
            <a:endParaRPr lang="sk-SK" sz="1400" dirty="0">
              <a:solidFill>
                <a:srgbClr val="185480"/>
              </a:solidFill>
              <a:latin typeface="Calibri" pitchFamily="34" charset="0"/>
            </a:endParaRP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dirty="0">
                <a:solidFill>
                  <a:srgbClr val="185480"/>
                </a:solidFill>
                <a:latin typeface="Calibri" pitchFamily="34" charset="0"/>
              </a:rPr>
              <a:t>Pokračovanie úspešnej spolupráce </a:t>
            </a: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s ministerstvom školstva, TU</a:t>
            </a:r>
            <a:b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a so strednými školami technického zamerania</a:t>
            </a: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Viackrát ocenený partner spoločnosťou PTC za vynikajúce výsledky:</a:t>
            </a:r>
            <a:b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- 2004 PTC </a:t>
            </a:r>
            <a:r>
              <a:rPr lang="sk-SK" sz="1400" dirty="0" err="1" smtClean="0">
                <a:solidFill>
                  <a:srgbClr val="185480"/>
                </a:solidFill>
                <a:latin typeface="Calibri" pitchFamily="34" charset="0"/>
              </a:rPr>
              <a:t>Achievers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400" dirty="0" err="1" smtClean="0">
                <a:solidFill>
                  <a:srgbClr val="185480"/>
                </a:solidFill>
                <a:latin typeface="Calibri" pitchFamily="34" charset="0"/>
              </a:rPr>
              <a:t>Club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/>
            </a:r>
            <a:b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- 2007 Maintenance Partner of the Year </a:t>
            </a:r>
            <a:r>
              <a:rPr lang="sk-SK" sz="1400" dirty="0" err="1" smtClean="0">
                <a:solidFill>
                  <a:srgbClr val="185480"/>
                </a:solidFill>
                <a:latin typeface="Calibri" pitchFamily="34" charset="0"/>
              </a:rPr>
              <a:t>Emerging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400" dirty="0" err="1" smtClean="0">
                <a:solidFill>
                  <a:srgbClr val="185480"/>
                </a:solidFill>
                <a:latin typeface="Calibri" pitchFamily="34" charset="0"/>
              </a:rPr>
              <a:t>Geographies</a:t>
            </a:r>
            <a:r>
              <a:rPr lang="sk-SK" sz="1400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endParaRPr lang="en-US" sz="1400" dirty="0">
              <a:solidFill>
                <a:srgbClr val="185480"/>
              </a:solidFill>
              <a:latin typeface="Calibri" pitchFamily="34" charset="0"/>
            </a:endParaRP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dirty="0">
                <a:solidFill>
                  <a:srgbClr val="185480"/>
                </a:solidFill>
                <a:latin typeface="Calibri" pitchFamily="34" charset="0"/>
              </a:rPr>
              <a:t>2005 získanie certifikátu CTP (Certified Training </a:t>
            </a:r>
            <a:r>
              <a:rPr lang="sk-SK" sz="1600" dirty="0" err="1">
                <a:solidFill>
                  <a:srgbClr val="185480"/>
                </a:solidFill>
                <a:latin typeface="Calibri" pitchFamily="34" charset="0"/>
              </a:rPr>
              <a:t>Provider</a:t>
            </a: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),</a:t>
            </a:r>
            <a:b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PTC </a:t>
            </a:r>
            <a:r>
              <a:rPr lang="sk-SK" sz="1600" dirty="0">
                <a:solidFill>
                  <a:srgbClr val="185480"/>
                </a:solidFill>
                <a:latin typeface="Calibri" pitchFamily="34" charset="0"/>
              </a:rPr>
              <a:t>Gold </a:t>
            </a:r>
            <a:r>
              <a:rPr lang="sk-SK" sz="1600" dirty="0" err="1">
                <a:solidFill>
                  <a:srgbClr val="185480"/>
                </a:solidFill>
                <a:latin typeface="Calibri" pitchFamily="34" charset="0"/>
              </a:rPr>
              <a:t>Reseller</a:t>
            </a:r>
            <a:r>
              <a:rPr lang="sk-SK" sz="1600" dirty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600" dirty="0" smtClean="0">
                <a:solidFill>
                  <a:srgbClr val="185480"/>
                </a:solidFill>
                <a:latin typeface="Calibri" pitchFamily="34" charset="0"/>
              </a:rPr>
              <a:t>2006</a:t>
            </a:r>
            <a:endParaRPr lang="sk-SK" sz="1600" dirty="0">
              <a:solidFill>
                <a:srgbClr val="185480"/>
              </a:solidFill>
              <a:latin typeface="Calibri" pitchFamily="34" charset="0"/>
            </a:endParaRP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Popredný partner </a:t>
            </a:r>
            <a:r>
              <a:rPr lang="sk-SK" sz="1600" b="1" dirty="0">
                <a:solidFill>
                  <a:srgbClr val="185480"/>
                </a:solidFill>
                <a:latin typeface="Calibri" pitchFamily="34" charset="0"/>
              </a:rPr>
              <a:t>v EE </a:t>
            </a: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na komplexné Windchill PLM riešenia</a:t>
            </a:r>
            <a:endParaRPr lang="sk-SK" sz="1600" b="1" dirty="0">
              <a:solidFill>
                <a:srgbClr val="185480"/>
              </a:solidFill>
              <a:latin typeface="Calibri" pitchFamily="34" charset="0"/>
            </a:endParaRPr>
          </a:p>
          <a:p>
            <a:pPr marL="342900" indent="-342900" defTabSz="719138"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V súčastnosti najväčší predajca a poskytovateľ služieb</a:t>
            </a:r>
            <a:b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600" b="1" dirty="0" smtClean="0">
                <a:solidFill>
                  <a:srgbClr val="185480"/>
                </a:solidFill>
                <a:latin typeface="Calibri" pitchFamily="34" charset="0"/>
              </a:rPr>
              <a:t>zaoberajúci sa PDS a PLM na Slovensku </a:t>
            </a:r>
          </a:p>
          <a:p>
            <a:pPr marL="342900" indent="-342900" defTabSz="719138" eaLnBrk="1" hangingPunct="1">
              <a:spcBef>
                <a:spcPct val="20000"/>
              </a:spcBef>
            </a:pPr>
            <a:endParaRPr lang="en-US" sz="1600" dirty="0">
              <a:solidFill>
                <a:srgbClr val="185480"/>
              </a:solidFill>
              <a:latin typeface="Calibri" pitchFamily="34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17" name="Title 12"/>
          <p:cNvSpPr>
            <a:spLocks noGrp="1"/>
          </p:cNvSpPr>
          <p:nvPr>
            <p:ph type="title" idx="4294967295"/>
          </p:nvPr>
        </p:nvSpPr>
        <p:spPr>
          <a:xfrm>
            <a:off x="341313" y="781050"/>
            <a:ext cx="8445500" cy="381000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IPM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0" dirty="0" err="1" smtClean="0">
                <a:solidFill>
                  <a:schemeClr val="bg1"/>
                </a:solidFill>
              </a:rPr>
              <a:t>Solutions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– dnes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7187" y="1394534"/>
            <a:ext cx="8048678" cy="6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719138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Poskytujeme komplexné riešenie, ktoré zabezpečuje integritu, spoľahlivosť a komunikáciu medzi jednotlivými softvérovými technológiami</a:t>
            </a:r>
          </a:p>
        </p:txBody>
      </p:sp>
      <p:sp>
        <p:nvSpPr>
          <p:cNvPr id="12" name="BlokTextu 52"/>
          <p:cNvSpPr txBox="1">
            <a:spLocks noChangeAspect="1"/>
          </p:cNvSpPr>
          <p:nvPr/>
        </p:nvSpPr>
        <p:spPr>
          <a:xfrm rot="300000">
            <a:off x="5987195" y="4621934"/>
            <a:ext cx="3002066" cy="1938992"/>
          </a:xfrm>
          <a:prstGeom prst="rect">
            <a:avLst/>
          </a:prstGeom>
          <a:solidFill>
            <a:schemeClr val="bg1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</a:rPr>
              <a:t>Creo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Windchill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Mathcad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Arbortext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</a:rPr>
              <a:t>re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o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</a:rPr>
              <a:t>Elements</a:t>
            </a:r>
            <a:r>
              <a:rPr lang="sk-SK" b="1" dirty="0" smtClean="0">
                <a:solidFill>
                  <a:srgbClr val="C00000"/>
                </a:solidFill>
                <a:latin typeface="Calibri" pitchFamily="34" charset="0"/>
              </a:rPr>
              <a:t>/</a:t>
            </a:r>
            <a:r>
              <a:rPr lang="sk-SK" b="1" dirty="0" err="1" smtClean="0">
                <a:solidFill>
                  <a:srgbClr val="C00000"/>
                </a:solidFill>
                <a:latin typeface="Calibri" pitchFamily="34" charset="0"/>
              </a:rPr>
              <a:t>Direct</a:t>
            </a: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 rot="16200000" flipH="1" flipV="1">
            <a:off x="229754" y="1110155"/>
            <a:ext cx="5377760" cy="58372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2" name="Group 53"/>
          <p:cNvGrpSpPr/>
          <p:nvPr/>
        </p:nvGrpSpPr>
        <p:grpSpPr>
          <a:xfrm>
            <a:off x="5836920" y="1359673"/>
            <a:ext cx="3307080" cy="5361170"/>
            <a:chOff x="5836920" y="518160"/>
            <a:chExt cx="3307080" cy="6202684"/>
          </a:xfrm>
        </p:grpSpPr>
        <p:pic>
          <p:nvPicPr>
            <p:cNvPr id="13" name="Picture 12" descr="PTC_0007.jpg"/>
            <p:cNvPicPr>
              <a:picLocks noChangeAspect="1"/>
            </p:cNvPicPr>
            <p:nvPr/>
          </p:nvPicPr>
          <p:blipFill>
            <a:blip r:embed="rId3" cstate="print"/>
            <a:srcRect l="46333" t="489" r="18270"/>
            <a:stretch>
              <a:fillRect/>
            </a:stretch>
          </p:blipFill>
          <p:spPr>
            <a:xfrm>
              <a:off x="5836920" y="518160"/>
              <a:ext cx="3307080" cy="619804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 rot="5400000">
              <a:off x="4076700" y="2278384"/>
              <a:ext cx="6202680" cy="268224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9983" y="1520969"/>
            <a:ext cx="6730410" cy="50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sídlo v Needham v MA (USA)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b="1" dirty="0">
                <a:solidFill>
                  <a:srgbClr val="185480"/>
                </a:solidFill>
                <a:latin typeface="Calibri" pitchFamily="34" charset="0"/>
              </a:rPr>
              <a:t>založená v roku 1985, prvenstvo pre 3D parametrický systém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viac ako 4.300 PTC zamestnancov na celom </a:t>
            </a: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svete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vo </a:t>
            </a: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viac</a:t>
            </a:r>
            <a:b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ako 30-tich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krajinách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50.000 zákazníkov na celom svete, viac ako 800 partnerov</a:t>
            </a:r>
            <a:b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vrátane </a:t>
            </a:r>
            <a:r>
              <a:rPr lang="sk-SK" sz="1800" dirty="0" err="1" smtClean="0">
                <a:solidFill>
                  <a:srgbClr val="185480"/>
                </a:solidFill>
                <a:latin typeface="Calibri" pitchFamily="34" charset="0"/>
              </a:rPr>
              <a:t>Value-Added-predajcov</a:t>
            </a:r>
            <a:endParaRPr lang="sk-SK" sz="1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unikátna a jedinečná PLM technológia </a:t>
            </a:r>
            <a:r>
              <a:rPr lang="sk-SK" sz="1800" b="1" dirty="0" err="1" smtClean="0">
                <a:solidFill>
                  <a:srgbClr val="185480"/>
                </a:solidFill>
                <a:latin typeface="Calibri" pitchFamily="34" charset="0"/>
              </a:rPr>
              <a:t>Windchill</a:t>
            </a: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 – orientácia na PDS (</a:t>
            </a:r>
            <a:r>
              <a:rPr lang="sk-SK" sz="1800" b="1" dirty="0" err="1" smtClean="0">
                <a:solidFill>
                  <a:srgbClr val="185480"/>
                </a:solidFill>
                <a:latin typeface="Calibri" pitchFamily="34" charset="0"/>
              </a:rPr>
              <a:t>Product</a:t>
            </a: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800" b="1" dirty="0" err="1" smtClean="0">
                <a:solidFill>
                  <a:srgbClr val="185480"/>
                </a:solidFill>
                <a:latin typeface="Calibri" pitchFamily="34" charset="0"/>
              </a:rPr>
              <a:t>Development</a:t>
            </a: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 </a:t>
            </a:r>
            <a:r>
              <a:rPr lang="sk-SK" sz="1800" b="1" dirty="0" err="1" smtClean="0">
                <a:solidFill>
                  <a:srgbClr val="185480"/>
                </a:solidFill>
                <a:latin typeface="Calibri" pitchFamily="34" charset="0"/>
              </a:rPr>
              <a:t>System</a:t>
            </a: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)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silná ekonomická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pozícia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kontinuálny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rast predaja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8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kvartálov za sebou spoločnosť </a:t>
            </a:r>
            <a:r>
              <a:rPr lang="sk-SK" sz="1800" dirty="0" smtClean="0">
                <a:solidFill>
                  <a:srgbClr val="185480"/>
                </a:solidFill>
                <a:latin typeface="Calibri" pitchFamily="34" charset="0"/>
              </a:rPr>
              <a:t>generuje </a:t>
            </a:r>
            <a:r>
              <a:rPr lang="sk-SK" sz="1800" dirty="0">
                <a:solidFill>
                  <a:srgbClr val="185480"/>
                </a:solidFill>
                <a:latin typeface="Calibri" pitchFamily="34" charset="0"/>
              </a:rPr>
              <a:t>zisk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dosiahnutý cieľ  - obrat 1,3 </a:t>
            </a:r>
            <a:r>
              <a:rPr lang="sk-SK" sz="1800" b="1" dirty="0">
                <a:solidFill>
                  <a:srgbClr val="185480"/>
                </a:solidFill>
                <a:latin typeface="Calibri" pitchFamily="34" charset="0"/>
              </a:rPr>
              <a:t>bilión </a:t>
            </a: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USD</a:t>
            </a:r>
            <a:endParaRPr lang="sk-SK" sz="1800" b="1" dirty="0">
              <a:solidFill>
                <a:srgbClr val="185480"/>
              </a:solidFill>
              <a:latin typeface="Calibri" pitchFamily="34" charset="0"/>
            </a:endParaRP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r>
              <a:rPr lang="sk-SK" sz="1800" b="1" dirty="0" smtClean="0">
                <a:solidFill>
                  <a:srgbClr val="185480"/>
                </a:solidFill>
                <a:latin typeface="Calibri" pitchFamily="34" charset="0"/>
              </a:rPr>
              <a:t>nové </a:t>
            </a:r>
            <a:r>
              <a:rPr lang="sk-SK" sz="1800" b="1" dirty="0">
                <a:solidFill>
                  <a:srgbClr val="185480"/>
                </a:solidFill>
                <a:latin typeface="Calibri" pitchFamily="34" charset="0"/>
              </a:rPr>
              <a:t>akvizície PTC:</a:t>
            </a:r>
            <a:br>
              <a:rPr lang="sk-SK" sz="1800" b="1" dirty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b="1" dirty="0">
                <a:solidFill>
                  <a:srgbClr val="185480"/>
                </a:solidFill>
                <a:latin typeface="Calibri" pitchFamily="34" charset="0"/>
              </a:rPr>
              <a:t>Arbortext – publikačný softvér</a:t>
            </a:r>
            <a:br>
              <a:rPr lang="sk-SK" sz="1400" b="1" dirty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b="1" dirty="0">
                <a:solidFill>
                  <a:srgbClr val="185480"/>
                </a:solidFill>
                <a:latin typeface="Calibri" pitchFamily="34" charset="0"/>
              </a:rPr>
              <a:t>Mathsoft – inžiniersky výpočtársky </a:t>
            </a:r>
            <a: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  <a:t>softvér</a:t>
            </a:r>
            <a:r>
              <a:rPr lang="sk-SK" sz="1400" b="1" dirty="0">
                <a:solidFill>
                  <a:srgbClr val="185480"/>
                </a:solidFill>
                <a:latin typeface="Calibri" pitchFamily="34" charset="0"/>
              </a:rPr>
              <a:t/>
            </a:r>
            <a:br>
              <a:rPr lang="sk-SK" sz="1400" b="1" dirty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b="1" dirty="0">
                <a:solidFill>
                  <a:srgbClr val="185480"/>
                </a:solidFill>
                <a:latin typeface="Calibri" pitchFamily="34" charset="0"/>
              </a:rPr>
              <a:t>IsoDraw – softvér na technické </a:t>
            </a:r>
            <a: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  <a:t>ilustrácie</a:t>
            </a:r>
            <a:b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</a:br>
            <a:r>
              <a:rPr lang="sk-SK" sz="1400" b="1" dirty="0" err="1" smtClean="0">
                <a:solidFill>
                  <a:srgbClr val="185480"/>
                </a:solidFill>
                <a:latin typeface="Calibri" pitchFamily="34" charset="0"/>
              </a:rPr>
              <a:t>CoCreate</a:t>
            </a:r>
            <a:r>
              <a:rPr lang="sk-SK" sz="1400" b="1" dirty="0" smtClean="0">
                <a:solidFill>
                  <a:srgbClr val="185480"/>
                </a:solidFill>
                <a:latin typeface="Calibri" pitchFamily="34" charset="0"/>
              </a:rPr>
              <a:t> – explicitné 3D modelovanie</a:t>
            </a:r>
          </a:p>
          <a:p>
            <a:pPr marL="273050" indent="-273050" eaLnBrk="1" hangingPunct="1">
              <a:spcBef>
                <a:spcPct val="20000"/>
              </a:spcBef>
              <a:buFontTx/>
              <a:buChar char="•"/>
            </a:pPr>
            <a:endParaRPr lang="sk-SK" sz="1800" dirty="0" smtClean="0">
              <a:solidFill>
                <a:srgbClr val="185480"/>
              </a:solidFill>
              <a:latin typeface="Calibri" pitchFamily="34" charset="0"/>
            </a:endParaRPr>
          </a:p>
          <a:p>
            <a:pPr marL="273050" indent="-273050" eaLnBrk="1" hangingPunct="1">
              <a:spcBef>
                <a:spcPct val="20000"/>
              </a:spcBef>
            </a:pPr>
            <a:endParaRPr lang="en-US" sz="1800" dirty="0">
              <a:solidFill>
                <a:srgbClr val="185480"/>
              </a:solidFill>
              <a:latin typeface="Calibri" pitchFamily="34" charset="0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21" name="Title 12"/>
          <p:cNvSpPr>
            <a:spLocks noGrp="1"/>
          </p:cNvSpPr>
          <p:nvPr>
            <p:ph type="title" idx="4294967295"/>
          </p:nvPr>
        </p:nvSpPr>
        <p:spPr>
          <a:xfrm>
            <a:off x="341313" y="781050"/>
            <a:ext cx="8445500" cy="381000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PTC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0" dirty="0" smtClean="0">
                <a:solidFill>
                  <a:schemeClr val="bg1"/>
                </a:solidFill>
                <a:latin typeface="Calibri" pitchFamily="34" charset="0"/>
              </a:rPr>
              <a:t>– stručný prehľad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0" name="Picture 6" descr="PDS_5Cs_puck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1196" y="582198"/>
            <a:ext cx="1017364" cy="662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1998930" y="3757268"/>
            <a:ext cx="5097518" cy="2764221"/>
            <a:chOff x="1998930" y="3757268"/>
            <a:chExt cx="5097518" cy="276422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63" r="3232"/>
            <a:stretch>
              <a:fillRect/>
            </a:stretch>
          </p:blipFill>
          <p:spPr bwMode="auto">
            <a:xfrm>
              <a:off x="1998930" y="3757268"/>
              <a:ext cx="5097518" cy="276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lowchart: Connector 39"/>
            <p:cNvSpPr/>
            <p:nvPr/>
          </p:nvSpPr>
          <p:spPr bwMode="auto">
            <a:xfrm rot="5400000">
              <a:off x="4463803" y="4557825"/>
              <a:ext cx="72000" cy="72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313" y="781050"/>
            <a:ext cx="8445500" cy="381000"/>
          </a:xfrm>
          <a:prstGeom prst="rect">
            <a:avLst/>
          </a:prstGeo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IPM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b="0" dirty="0" smtClean="0">
                <a:solidFill>
                  <a:schemeClr val="bg1"/>
                </a:solidFill>
              </a:rPr>
              <a:t>Solutions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sk-SK" dirty="0" smtClean="0">
                <a:solidFill>
                  <a:schemeClr val="bg1"/>
                </a:solidFill>
              </a:rPr>
              <a:t> stredné školy a univerzity</a:t>
            </a:r>
            <a:r>
              <a:rPr lang="sk-SK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sk-SK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 flipV="1">
            <a:off x="0" y="6273208"/>
            <a:ext cx="9144000" cy="4359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350335"/>
            <a:ext cx="9144000" cy="492115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" name="Picture 4" descr="IPM_group_ma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518" y="2292030"/>
            <a:ext cx="7190312" cy="3673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pSp>
        <p:nvGrpSpPr>
          <p:cNvPr id="23" name="Skupina 22"/>
          <p:cNvGrpSpPr/>
          <p:nvPr/>
        </p:nvGrpSpPr>
        <p:grpSpPr>
          <a:xfrm>
            <a:off x="482014" y="1618635"/>
            <a:ext cx="2662709" cy="1135060"/>
            <a:chOff x="482014" y="1848808"/>
            <a:chExt cx="2662709" cy="1135060"/>
          </a:xfrm>
        </p:grpSpPr>
        <p:sp>
          <p:nvSpPr>
            <p:cNvPr id="19" name="Flowchart: Connector 18"/>
            <p:cNvSpPr/>
            <p:nvPr/>
          </p:nvSpPr>
          <p:spPr bwMode="auto">
            <a:xfrm rot="5400000">
              <a:off x="482014" y="2629787"/>
              <a:ext cx="180000" cy="180000"/>
            </a:xfrm>
            <a:prstGeom prst="flowChartConnector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11861" y="1848808"/>
              <a:ext cx="21232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 b="1" dirty="0">
                  <a:solidFill>
                    <a:srgbClr val="20558A"/>
                  </a:solidFill>
                  <a:latin typeface="Calibri" pitchFamily="34" charset="0"/>
                </a:rPr>
                <a:t>6</a:t>
              </a:r>
              <a:r>
                <a:rPr lang="sk-SK" b="1" dirty="0" smtClean="0">
                  <a:solidFill>
                    <a:srgbClr val="20558A"/>
                  </a:solidFill>
                  <a:latin typeface="Calibri" pitchFamily="34" charset="0"/>
                </a:rPr>
                <a:t> + 1 univerzita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Flowchart: Connector 17"/>
            <p:cNvSpPr/>
            <p:nvPr/>
          </p:nvSpPr>
          <p:spPr bwMode="auto">
            <a:xfrm rot="5400000">
              <a:off x="744285" y="1945737"/>
              <a:ext cx="180000" cy="180000"/>
            </a:xfrm>
            <a:prstGeom prst="flowChartConnector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60224" y="2522203"/>
              <a:ext cx="2384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k-SK" b="1" dirty="0" smtClean="0">
                  <a:solidFill>
                    <a:srgbClr val="20558A"/>
                  </a:solidFill>
                  <a:latin typeface="Calibri" pitchFamily="34" charset="0"/>
                </a:rPr>
                <a:t>80 stredných škôl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</a:t>
            </a:r>
            <a:r>
              <a:rPr lang="sk-SK" dirty="0" smtClean="0"/>
              <a:t>1</a:t>
            </a:r>
            <a:r>
              <a:rPr lang="en-US" dirty="0" smtClean="0"/>
              <a:t> IPM</a:t>
            </a:r>
            <a:endParaRPr lang="en-US" dirty="0"/>
          </a:p>
        </p:txBody>
      </p:sp>
      <p:pic>
        <p:nvPicPr>
          <p:cNvPr id="21" name="Picture 20" descr="TU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3535" y="3593661"/>
            <a:ext cx="574767" cy="534899"/>
          </a:xfrm>
          <a:prstGeom prst="rect">
            <a:avLst/>
          </a:prstGeom>
        </p:spPr>
      </p:pic>
      <p:pic>
        <p:nvPicPr>
          <p:cNvPr id="25" name="Picture 24" descr="TU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2020" y="3681028"/>
            <a:ext cx="668899" cy="600496"/>
          </a:xfrm>
          <a:prstGeom prst="rect">
            <a:avLst/>
          </a:prstGeom>
        </p:spPr>
      </p:pic>
      <p:pic>
        <p:nvPicPr>
          <p:cNvPr id="27" name="Picture 26" descr="UZ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6858" y="2798564"/>
            <a:ext cx="668816" cy="6353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243500"/>
            <a:ext cx="971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77" y="4243499"/>
            <a:ext cx="521430" cy="51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812345" y="4004266"/>
            <a:ext cx="1452431" cy="1125034"/>
          </a:xfrm>
          <a:prstGeom prst="ellipse">
            <a:avLst/>
          </a:prstGeom>
          <a:solidFill>
            <a:srgbClr val="00B0F0">
              <a:alpha val="38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28" name="Picture 27" descr="TU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3560020"/>
            <a:ext cx="578091" cy="5780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78" y="3560020"/>
            <a:ext cx="1378197" cy="2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09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4"/>
          <p:cNvSpPr/>
          <p:nvPr/>
        </p:nvSpPr>
        <p:spPr bwMode="auto">
          <a:xfrm>
            <a:off x="0" y="0"/>
            <a:ext cx="9144000" cy="67167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1313" y="6741368"/>
            <a:ext cx="444500" cy="107722"/>
          </a:xfrm>
        </p:spPr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201025" y="6741658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27" name="Title 12"/>
          <p:cNvSpPr txBox="1">
            <a:spLocks/>
          </p:cNvSpPr>
          <p:nvPr/>
        </p:nvSpPr>
        <p:spPr bwMode="auto">
          <a:xfrm>
            <a:off x="341313" y="781050"/>
            <a:ext cx="844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20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PTC</a:t>
            </a: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sk-S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– akademický program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08347" y="1496035"/>
            <a:ext cx="2217728" cy="1636884"/>
            <a:chOff x="808347" y="1086733"/>
            <a:chExt cx="2217728" cy="1636884"/>
          </a:xfrm>
        </p:grpSpPr>
        <p:sp>
          <p:nvSpPr>
            <p:cNvPr id="46" name="Rectangle 45"/>
            <p:cNvSpPr/>
            <p:nvPr/>
          </p:nvSpPr>
          <p:spPr>
            <a:xfrm>
              <a:off x="811317" y="1086733"/>
              <a:ext cx="2214758" cy="158423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47" name="Picture 2" descr="D:\Users\campbell\Documents\Creo_Direct_Parametric_Pics\Creo_Parametric_HiR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690" y="1157431"/>
              <a:ext cx="1980073" cy="15027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  <p:grpSp>
          <p:nvGrpSpPr>
            <p:cNvPr id="48" name="Group 7"/>
            <p:cNvGrpSpPr/>
            <p:nvPr/>
          </p:nvGrpSpPr>
          <p:grpSpPr>
            <a:xfrm>
              <a:off x="808347" y="2375021"/>
              <a:ext cx="2217728" cy="348596"/>
              <a:chOff x="-3583521" y="2935146"/>
              <a:chExt cx="2214758" cy="348596"/>
            </a:xfrm>
            <a:solidFill>
              <a:schemeClr val="tx1"/>
            </a:solidFill>
          </p:grpSpPr>
          <p:sp>
            <p:nvSpPr>
              <p:cNvPr id="49" name="Rounded Rectangle 48"/>
              <p:cNvSpPr/>
              <p:nvPr/>
            </p:nvSpPr>
            <p:spPr>
              <a:xfrm>
                <a:off x="-3583521" y="2935146"/>
                <a:ext cx="2214758" cy="34859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3553359" y="2941676"/>
                <a:ext cx="2067459" cy="3077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err="1" smtClean="0">
                    <a:solidFill>
                      <a:schemeClr val="bg1"/>
                    </a:solidFill>
                  </a:rPr>
                  <a:t>Creo</a:t>
                </a:r>
                <a:r>
                  <a:rPr lang="en-GB" sz="1000" b="1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GB" sz="1000" dirty="0" smtClean="0">
                    <a:solidFill>
                      <a:schemeClr val="bg1"/>
                    </a:solidFill>
                  </a:rPr>
                  <a:t>Design software</a:t>
                </a:r>
              </a:p>
            </p:txBody>
          </p:sp>
        </p:grpSp>
      </p:grpSp>
      <p:grpSp>
        <p:nvGrpSpPr>
          <p:cNvPr id="51" name="Group 10"/>
          <p:cNvGrpSpPr/>
          <p:nvPr/>
        </p:nvGrpSpPr>
        <p:grpSpPr>
          <a:xfrm>
            <a:off x="3451648" y="1496035"/>
            <a:ext cx="2219946" cy="1636885"/>
            <a:chOff x="3451648" y="1086733"/>
            <a:chExt cx="2219946" cy="1636885"/>
          </a:xfrm>
        </p:grpSpPr>
        <p:sp>
          <p:nvSpPr>
            <p:cNvPr id="52" name="Rectangle 51"/>
            <p:cNvSpPr/>
            <p:nvPr/>
          </p:nvSpPr>
          <p:spPr>
            <a:xfrm>
              <a:off x="3451648" y="1086733"/>
              <a:ext cx="2219945" cy="158423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911" y="1157433"/>
              <a:ext cx="1931723" cy="15131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Group 44"/>
            <p:cNvGrpSpPr/>
            <p:nvPr/>
          </p:nvGrpSpPr>
          <p:grpSpPr>
            <a:xfrm>
              <a:off x="3453866" y="2375022"/>
              <a:ext cx="2217728" cy="348596"/>
              <a:chOff x="-3583521" y="2935146"/>
              <a:chExt cx="2214758" cy="348596"/>
            </a:xfrm>
            <a:solidFill>
              <a:schemeClr val="tx1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-3583521" y="2935146"/>
                <a:ext cx="2214758" cy="34859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-3556472" y="2941676"/>
                <a:ext cx="2067459" cy="3077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b="1" dirty="0" err="1" smtClean="0">
                    <a:solidFill>
                      <a:schemeClr val="bg1"/>
                    </a:solidFill>
                  </a:rPr>
                  <a:t>Windchill</a:t>
                </a:r>
                <a:endParaRPr lang="en-GB" sz="1000" b="1" dirty="0" smtClean="0">
                  <a:solidFill>
                    <a:schemeClr val="bg1"/>
                  </a:solidFill>
                </a:endParaRPr>
              </a:p>
              <a:p>
                <a:r>
                  <a:rPr lang="en-GB" sz="1000" dirty="0" smtClean="0">
                    <a:solidFill>
                      <a:schemeClr val="bg1"/>
                    </a:solidFill>
                  </a:rPr>
                  <a:t>Collaborative platform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7" name="Group 16"/>
          <p:cNvGrpSpPr/>
          <p:nvPr/>
        </p:nvGrpSpPr>
        <p:grpSpPr>
          <a:xfrm>
            <a:off x="6065792" y="1498728"/>
            <a:ext cx="2222116" cy="1643414"/>
            <a:chOff x="6065792" y="1089426"/>
            <a:chExt cx="2222116" cy="1643414"/>
          </a:xfrm>
        </p:grpSpPr>
        <p:sp>
          <p:nvSpPr>
            <p:cNvPr id="58" name="Rectangle 57"/>
            <p:cNvSpPr/>
            <p:nvPr/>
          </p:nvSpPr>
          <p:spPr>
            <a:xfrm>
              <a:off x="6065792" y="1089426"/>
              <a:ext cx="2222115" cy="1584233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5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122" y="1153775"/>
              <a:ext cx="1809304" cy="15091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0"/>
            <p:cNvGrpSpPr/>
            <p:nvPr/>
          </p:nvGrpSpPr>
          <p:grpSpPr>
            <a:xfrm>
              <a:off x="6066168" y="2384244"/>
              <a:ext cx="2221740" cy="348596"/>
              <a:chOff x="-3587528" y="2935146"/>
              <a:chExt cx="2218765" cy="348596"/>
            </a:xfrm>
            <a:solidFill>
              <a:schemeClr val="tx1"/>
            </a:solidFill>
          </p:grpSpPr>
          <p:sp>
            <p:nvSpPr>
              <p:cNvPr id="61" name="Rounded Rectangle 60"/>
              <p:cNvSpPr/>
              <p:nvPr/>
            </p:nvSpPr>
            <p:spPr>
              <a:xfrm>
                <a:off x="-3587528" y="2935146"/>
                <a:ext cx="2218765" cy="34859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-3553359" y="2950535"/>
                <a:ext cx="2067459" cy="29238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  <a:defRPr/>
                </a:pPr>
                <a:r>
                  <a:rPr lang="en-GB" sz="1000" b="1" kern="0" dirty="0" smtClean="0">
                    <a:solidFill>
                      <a:schemeClr val="bg1"/>
                    </a:solidFill>
                  </a:rPr>
                  <a:t>Mathcad </a:t>
                </a:r>
              </a:p>
              <a:p>
                <a:r>
                  <a:rPr lang="en-GB" sz="1000" dirty="0" smtClean="0">
                    <a:solidFill>
                      <a:schemeClr val="bg1"/>
                    </a:solidFill>
                  </a:rPr>
                  <a:t>Engineering calculation software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Group 17"/>
          <p:cNvGrpSpPr/>
          <p:nvPr/>
        </p:nvGrpSpPr>
        <p:grpSpPr>
          <a:xfrm>
            <a:off x="806539" y="3206004"/>
            <a:ext cx="2218373" cy="1688469"/>
            <a:chOff x="806539" y="2796702"/>
            <a:chExt cx="2218373" cy="1688469"/>
          </a:xfrm>
        </p:grpSpPr>
        <p:sp>
          <p:nvSpPr>
            <p:cNvPr id="64" name="Rectangle 63"/>
            <p:cNvSpPr/>
            <p:nvPr/>
          </p:nvSpPr>
          <p:spPr>
            <a:xfrm>
              <a:off x="806539" y="2796702"/>
              <a:ext cx="2218373" cy="1646458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stA="25000" endPos="25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48" y="2900657"/>
              <a:ext cx="1981132" cy="12108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53"/>
            <p:cNvGrpSpPr/>
            <p:nvPr/>
          </p:nvGrpSpPr>
          <p:grpSpPr>
            <a:xfrm>
              <a:off x="806539" y="4136575"/>
              <a:ext cx="2217728" cy="348596"/>
              <a:chOff x="-3583521" y="2935146"/>
              <a:chExt cx="2214758" cy="348596"/>
            </a:xfrm>
            <a:solidFill>
              <a:schemeClr val="tx1"/>
            </a:solidFill>
          </p:grpSpPr>
          <p:sp>
            <p:nvSpPr>
              <p:cNvPr id="67" name="Rounded Rectangle 66"/>
              <p:cNvSpPr/>
              <p:nvPr/>
            </p:nvSpPr>
            <p:spPr>
              <a:xfrm>
                <a:off x="-3583521" y="2935146"/>
                <a:ext cx="2214758" cy="34859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3552715" y="2963250"/>
                <a:ext cx="2067459" cy="29238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  <a:defRPr/>
                </a:pPr>
                <a:r>
                  <a:rPr lang="en-GB" sz="1000" b="1" kern="0" smtClean="0">
                    <a:solidFill>
                      <a:schemeClr val="bg1"/>
                    </a:solidFill>
                  </a:rPr>
                  <a:t>Windchill Product Analytics</a:t>
                </a:r>
              </a:p>
              <a:p>
                <a:r>
                  <a:rPr lang="en-GB" sz="1000" smtClean="0">
                    <a:solidFill>
                      <a:schemeClr val="bg1"/>
                    </a:solidFill>
                  </a:rPr>
                  <a:t>Eco-conception</a:t>
                </a:r>
                <a:endParaRPr lang="en-GB" sz="1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9" name="Group 18"/>
          <p:cNvGrpSpPr/>
          <p:nvPr/>
        </p:nvGrpSpPr>
        <p:grpSpPr>
          <a:xfrm>
            <a:off x="3451648" y="3206004"/>
            <a:ext cx="2217728" cy="1701530"/>
            <a:chOff x="3451648" y="2796702"/>
            <a:chExt cx="2217728" cy="1701530"/>
          </a:xfrm>
        </p:grpSpPr>
        <p:sp>
          <p:nvSpPr>
            <p:cNvPr id="70" name="Rectangle 69"/>
            <p:cNvSpPr/>
            <p:nvPr/>
          </p:nvSpPr>
          <p:spPr>
            <a:xfrm>
              <a:off x="3452547" y="2796702"/>
              <a:ext cx="2214758" cy="1662874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stA="25000" endPos="25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71" name="Picture 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260" y="2882593"/>
              <a:ext cx="1991372" cy="14935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" name="Group 56"/>
            <p:cNvGrpSpPr/>
            <p:nvPr/>
          </p:nvGrpSpPr>
          <p:grpSpPr>
            <a:xfrm>
              <a:off x="3451648" y="4136576"/>
              <a:ext cx="2217728" cy="361656"/>
              <a:chOff x="-3583521" y="2922087"/>
              <a:chExt cx="2214758" cy="361656"/>
            </a:xfrm>
            <a:solidFill>
              <a:schemeClr val="tx1"/>
            </a:solidFill>
          </p:grpSpPr>
          <p:sp>
            <p:nvSpPr>
              <p:cNvPr id="73" name="Rounded Rectangle 72"/>
              <p:cNvSpPr/>
              <p:nvPr/>
            </p:nvSpPr>
            <p:spPr>
              <a:xfrm>
                <a:off x="-3583521" y="2922087"/>
                <a:ext cx="2214758" cy="3616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-3553359" y="2963250"/>
                <a:ext cx="2182528" cy="276999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  <a:defRPr/>
                </a:pPr>
                <a:r>
                  <a:rPr lang="en-GB" sz="1000" b="1" kern="0" dirty="0" err="1" smtClean="0">
                    <a:solidFill>
                      <a:schemeClr val="bg1"/>
                    </a:solidFill>
                  </a:rPr>
                  <a:t>Windchill</a:t>
                </a:r>
                <a:r>
                  <a:rPr lang="en-GB" sz="1000" b="1" kern="0" dirty="0" smtClean="0">
                    <a:solidFill>
                      <a:schemeClr val="bg1"/>
                    </a:solidFill>
                  </a:rPr>
                  <a:t> Quality Solutions</a:t>
                </a:r>
              </a:p>
              <a:p>
                <a:r>
                  <a:rPr lang="en-GB" sz="900" dirty="0" smtClean="0">
                    <a:solidFill>
                      <a:schemeClr val="bg1"/>
                    </a:solidFill>
                  </a:rPr>
                  <a:t>Comprehensive Reliability Management</a:t>
                </a:r>
                <a:endParaRPr lang="en-GB" sz="9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5" name="Group 22"/>
          <p:cNvGrpSpPr/>
          <p:nvPr/>
        </p:nvGrpSpPr>
        <p:grpSpPr>
          <a:xfrm>
            <a:off x="6065792" y="3206004"/>
            <a:ext cx="2217728" cy="1688470"/>
            <a:chOff x="6065792" y="2796702"/>
            <a:chExt cx="2217728" cy="1688470"/>
          </a:xfrm>
        </p:grpSpPr>
        <p:sp>
          <p:nvSpPr>
            <p:cNvPr id="76" name="Rectangle 75"/>
            <p:cNvSpPr/>
            <p:nvPr/>
          </p:nvSpPr>
          <p:spPr>
            <a:xfrm>
              <a:off x="6066168" y="2796702"/>
              <a:ext cx="2214758" cy="1646457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  <a:reflection stA="25000" endPos="25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mtClean="0">
                <a:solidFill>
                  <a:schemeClr val="bg1"/>
                </a:solidFill>
              </a:endParaRPr>
            </a:p>
          </p:txBody>
        </p:sp>
        <p:pic>
          <p:nvPicPr>
            <p:cNvPr id="7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718" y="2893037"/>
              <a:ext cx="2016890" cy="15428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78" name="Group 59"/>
            <p:cNvGrpSpPr/>
            <p:nvPr/>
          </p:nvGrpSpPr>
          <p:grpSpPr>
            <a:xfrm>
              <a:off x="6065792" y="4136575"/>
              <a:ext cx="2217728" cy="348597"/>
              <a:chOff x="-3583521" y="2935145"/>
              <a:chExt cx="2214758" cy="348597"/>
            </a:xfrm>
            <a:solidFill>
              <a:schemeClr val="tx1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-3583521" y="2935145"/>
                <a:ext cx="2214758" cy="34859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-3548603" y="2953103"/>
                <a:ext cx="2067459" cy="29238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lnSpc>
                    <a:spcPct val="90000"/>
                  </a:lnSpc>
                  <a:defRPr/>
                </a:pPr>
                <a:r>
                  <a:rPr lang="en-GB" sz="1000" b="1" kern="0" dirty="0" smtClean="0">
                    <a:solidFill>
                      <a:schemeClr val="bg1"/>
                    </a:solidFill>
                  </a:rPr>
                  <a:t>Precision LMS</a:t>
                </a:r>
              </a:p>
              <a:p>
                <a:r>
                  <a:rPr lang="en-GB" sz="1000" dirty="0" smtClean="0">
                    <a:solidFill>
                      <a:schemeClr val="bg1"/>
                    </a:solidFill>
                  </a:rPr>
                  <a:t>On-line training </a:t>
                </a:r>
                <a:r>
                  <a:rPr lang="en-GB" sz="1000" dirty="0" err="1" smtClean="0">
                    <a:solidFill>
                      <a:schemeClr val="bg1"/>
                    </a:solidFill>
                  </a:rPr>
                  <a:t>ressources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200796" y="5640824"/>
            <a:ext cx="141887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587" algn="ctr">
              <a:spcAft>
                <a:spcPts val="200"/>
              </a:spcAft>
              <a:defRPr/>
            </a:pPr>
            <a:r>
              <a:rPr lang="en-GB" sz="1400" dirty="0" smtClean="0">
                <a:solidFill>
                  <a:srgbClr val="4C4D4F"/>
                </a:solidFill>
                <a:latin typeface="Arial Narrow" pitchFamily="34" charset="0"/>
              </a:rPr>
              <a:t>Facilitate the </a:t>
            </a:r>
            <a:r>
              <a:rPr lang="en-GB" sz="1400" b="1" dirty="0" smtClean="0">
                <a:solidFill>
                  <a:schemeClr val="accent1"/>
                </a:solidFill>
                <a:latin typeface="Arial Narrow" pitchFamily="34" charset="0"/>
              </a:rPr>
              <a:t>access to high quality software </a:t>
            </a:r>
            <a:r>
              <a:rPr lang="en-GB" sz="1400" dirty="0" smtClean="0">
                <a:solidFill>
                  <a:srgbClr val="4C4D4F"/>
                </a:solidFill>
                <a:latin typeface="Arial Narrow" pitchFamily="34" charset="0"/>
              </a:rPr>
              <a:t>used in the industry</a:t>
            </a:r>
            <a:endParaRPr lang="en-GB" sz="1400" dirty="0">
              <a:solidFill>
                <a:srgbClr val="4C4D4F"/>
              </a:solidFill>
              <a:latin typeface="Arial Narrow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5000" y="5640243"/>
            <a:ext cx="11847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  <a:defRPr/>
            </a:pPr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Provide </a:t>
            </a:r>
            <a:r>
              <a:rPr lang="en-GB" sz="1400" b="1" smtClean="0">
                <a:solidFill>
                  <a:schemeClr val="accent2"/>
                </a:solidFill>
                <a:latin typeface="Arial Narrow" pitchFamily="34" charset="0"/>
              </a:rPr>
              <a:t>training resources</a:t>
            </a:r>
            <a:r>
              <a:rPr lang="en-GB" sz="140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for professors</a:t>
            </a:r>
            <a:endParaRPr lang="en-GB" sz="1400" b="1">
              <a:solidFill>
                <a:srgbClr val="4C4D4F"/>
              </a:solidFill>
              <a:latin typeface="Arial Narrow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2242" y="5638502"/>
            <a:ext cx="162381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Provide </a:t>
            </a:r>
            <a:r>
              <a:rPr lang="en-GB" sz="1400" b="1" smtClean="0">
                <a:solidFill>
                  <a:schemeClr val="accent3"/>
                </a:solidFill>
                <a:latin typeface="Arial Narrow" pitchFamily="34" charset="0"/>
              </a:rPr>
              <a:t>technical support and counselling </a:t>
            </a:r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when needed</a:t>
            </a:r>
            <a:endParaRPr lang="en-GB" sz="1400">
              <a:solidFill>
                <a:srgbClr val="4C4D4F"/>
              </a:solidFill>
              <a:latin typeface="Arial Narrow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41797" y="5640824"/>
            <a:ext cx="16344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587" algn="ctr">
              <a:spcAft>
                <a:spcPts val="200"/>
              </a:spcAft>
              <a:defRPr/>
            </a:pPr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Support</a:t>
            </a:r>
            <a:r>
              <a:rPr lang="en-GB" sz="1400" b="1" smtClean="0">
                <a:solidFill>
                  <a:srgbClr val="4C4D4F"/>
                </a:solidFill>
                <a:latin typeface="Arial Narrow" pitchFamily="34" charset="0"/>
              </a:rPr>
              <a:t> </a:t>
            </a:r>
            <a:r>
              <a:rPr lang="en-GB" sz="1400" b="1" smtClean="0">
                <a:solidFill>
                  <a:schemeClr val="accent4"/>
                </a:solidFill>
                <a:latin typeface="Arial Narrow" pitchFamily="34" charset="0"/>
              </a:rPr>
              <a:t>motivating competitions </a:t>
            </a:r>
            <a:r>
              <a:rPr lang="en-GB" sz="1400" smtClean="0">
                <a:solidFill>
                  <a:srgbClr val="4C4D4F"/>
                </a:solidFill>
                <a:latin typeface="Arial Narrow" pitchFamily="34" charset="0"/>
              </a:rPr>
              <a:t>for students that embrace our products </a:t>
            </a:r>
            <a:endParaRPr lang="en-GB" sz="1400">
              <a:solidFill>
                <a:srgbClr val="4C4D4F"/>
              </a:solidFill>
              <a:latin typeface="Arial Narrow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54726" y="5638502"/>
            <a:ext cx="1509762" cy="1102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587" algn="ctr">
              <a:spcAft>
                <a:spcPts val="200"/>
              </a:spcAft>
              <a:defRPr/>
            </a:pPr>
            <a:r>
              <a:rPr lang="en-GB" sz="1400" dirty="0" smtClean="0">
                <a:latin typeface="Arial Narrow" pitchFamily="34" charset="0"/>
              </a:rPr>
              <a:t>Facilitate the </a:t>
            </a:r>
            <a:r>
              <a:rPr lang="en-GB" sz="1400" b="1" dirty="0" smtClean="0">
                <a:latin typeface="Arial Narrow" pitchFamily="34" charset="0"/>
              </a:rPr>
              <a:t>exchanges between universities and the industry</a:t>
            </a:r>
          </a:p>
          <a:p>
            <a:endParaRPr lang="en-GB" sz="1400" dirty="0" smtClean="0"/>
          </a:p>
        </p:txBody>
      </p:sp>
      <p:cxnSp>
        <p:nvCxnSpPr>
          <p:cNvPr id="86" name="Straight Connector 85"/>
          <p:cNvCxnSpPr/>
          <p:nvPr/>
        </p:nvCxnSpPr>
        <p:spPr bwMode="auto">
          <a:xfrm rot="5400000">
            <a:off x="1307178" y="6048065"/>
            <a:ext cx="914400" cy="1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2961982" y="6036165"/>
            <a:ext cx="914400" cy="1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4690174" y="6048065"/>
            <a:ext cx="914400" cy="1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6720528" y="6028902"/>
            <a:ext cx="914400" cy="1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0" y="5326112"/>
            <a:ext cx="9144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857300" y="5296583"/>
            <a:ext cx="114300" cy="104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2441476" y="5296583"/>
            <a:ext cx="114300" cy="10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211960" y="5306741"/>
            <a:ext cx="114300" cy="104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012160" y="5296582"/>
            <a:ext cx="114300" cy="1047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130108" y="5296583"/>
            <a:ext cx="114300" cy="1047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96" name="Subtitle 48"/>
          <p:cNvSpPr txBox="1">
            <a:spLocks/>
          </p:cNvSpPr>
          <p:nvPr/>
        </p:nvSpPr>
        <p:spPr>
          <a:xfrm>
            <a:off x="0" y="4962880"/>
            <a:ext cx="9144000" cy="338328"/>
          </a:xfrm>
          <a:prstGeom prst="rect">
            <a:avLst/>
          </a:prstGeom>
          <a:gradFill>
            <a:gsLst>
              <a:gs pos="0">
                <a:schemeClr val="accent3"/>
              </a:gs>
              <a:gs pos="81300">
                <a:schemeClr val="accent3"/>
              </a:gs>
            </a:gsLst>
            <a:lin ang="5400000" scaled="0"/>
          </a:gradFill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defRPr sz="19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925" indent="-174625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SzPct val="50000"/>
              <a:buBlip>
                <a:blip r:embed="rId9"/>
              </a:buBlip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71500" indent="-168275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57250" indent="-1714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1143000" indent="-1714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5pPr>
            <a:lvl6pPr marL="1600200" indent="-171450" algn="l" rtl="0" fontAlgn="base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057400" indent="-171450" algn="l" rtl="0" fontAlgn="base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2514600" indent="-171450" algn="l" rtl="0" fontAlgn="base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2971800" indent="-171450" algn="l" rtl="0" fontAlgn="base">
              <a:lnSpc>
                <a:spcPct val="90000"/>
              </a:lnSpc>
              <a:spcBef>
                <a:spcPct val="40000"/>
              </a:spcBef>
              <a:spcAft>
                <a:spcPct val="25000"/>
              </a:spcAft>
              <a:buClr>
                <a:schemeClr val="tx1"/>
              </a:buClr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sz="2000" smtClean="0">
                <a:solidFill>
                  <a:srgbClr val="FF0000"/>
                </a:solidFill>
              </a:rPr>
              <a:t>More than just a suite of software!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9" name="Title 12"/>
          <p:cNvSpPr txBox="1">
            <a:spLocks/>
          </p:cNvSpPr>
          <p:nvPr/>
        </p:nvSpPr>
        <p:spPr bwMode="auto">
          <a:xfrm>
            <a:off x="341313" y="781050"/>
            <a:ext cx="844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PTC </a:t>
            </a:r>
            <a:r>
              <a:rPr kumimoji="0" lang="sk-S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– 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University Plus – Campus Pack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0" y="1556792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äty 1"/>
          <p:cNvSpPr>
            <a:spLocks noGrp="1"/>
          </p:cNvSpPr>
          <p:nvPr>
            <p:ph type="ftr" sz="quarter" idx="10"/>
          </p:nvPr>
        </p:nvSpPr>
        <p:spPr>
          <a:xfrm>
            <a:off x="8201025" y="6735763"/>
            <a:ext cx="585788" cy="107722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2011 IPM</a:t>
            </a:r>
            <a:endParaRPr lang="en-US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E8B570-42EC-4F19-BF1D-A50BAF500E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9" name="Title 12"/>
          <p:cNvSpPr txBox="1">
            <a:spLocks/>
          </p:cNvSpPr>
          <p:nvPr/>
        </p:nvSpPr>
        <p:spPr bwMode="auto">
          <a:xfrm>
            <a:off x="341313" y="781050"/>
            <a:ext cx="844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sk-SK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PTC </a:t>
            </a:r>
            <a:r>
              <a:rPr kumimoji="0" lang="sk-SK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– </a:t>
            </a:r>
            <a:r>
              <a:rPr lang="sk-SK" sz="2000" kern="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University Plus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1" y="1736812"/>
            <a:ext cx="762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38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qWQ3qT6CKynoyUOIhENH"/>
</p:tagLst>
</file>

<file path=ppt/theme/theme1.xml><?xml version="1.0" encoding="utf-8"?>
<a:theme xmlns:a="http://schemas.openxmlformats.org/drawingml/2006/main" name="CORP slide">
  <a:themeElements>
    <a:clrScheme name="CORP slide 14">
      <a:dk1>
        <a:srgbClr val="000000"/>
      </a:dk1>
      <a:lt1>
        <a:srgbClr val="FFFFFF"/>
      </a:lt1>
      <a:dk2>
        <a:srgbClr val="000000"/>
      </a:dk2>
      <a:lt2>
        <a:srgbClr val="8BA1AF"/>
      </a:lt2>
      <a:accent1>
        <a:srgbClr val="40637A"/>
      </a:accent1>
      <a:accent2>
        <a:srgbClr val="CBE62D"/>
      </a:accent2>
      <a:accent3>
        <a:srgbClr val="FFFFFF"/>
      </a:accent3>
      <a:accent4>
        <a:srgbClr val="000000"/>
      </a:accent4>
      <a:accent5>
        <a:srgbClr val="AFB7BE"/>
      </a:accent5>
      <a:accent6>
        <a:srgbClr val="B8D028"/>
      </a:accent6>
      <a:hlink>
        <a:srgbClr val="FF6600"/>
      </a:hlink>
      <a:folHlink>
        <a:srgbClr val="2F83B8"/>
      </a:folHlink>
    </a:clrScheme>
    <a:fontScheme name="CORP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ORP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637A"/>
        </a:accent1>
        <a:accent2>
          <a:srgbClr val="CBE62D"/>
        </a:accent2>
        <a:accent3>
          <a:srgbClr val="FFFFFF"/>
        </a:accent3>
        <a:accent4>
          <a:srgbClr val="000000"/>
        </a:accent4>
        <a:accent5>
          <a:srgbClr val="AFB7BE"/>
        </a:accent5>
        <a:accent6>
          <a:srgbClr val="B8D028"/>
        </a:accent6>
        <a:hlink>
          <a:srgbClr val="8BA1AF"/>
        </a:hlink>
        <a:folHlink>
          <a:srgbClr val="2F83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14">
        <a:dk1>
          <a:srgbClr val="000000"/>
        </a:dk1>
        <a:lt1>
          <a:srgbClr val="FFFFFF"/>
        </a:lt1>
        <a:dk2>
          <a:srgbClr val="000000"/>
        </a:dk2>
        <a:lt2>
          <a:srgbClr val="8BA1AF"/>
        </a:lt2>
        <a:accent1>
          <a:srgbClr val="40637A"/>
        </a:accent1>
        <a:accent2>
          <a:srgbClr val="CBE62D"/>
        </a:accent2>
        <a:accent3>
          <a:srgbClr val="FFFFFF"/>
        </a:accent3>
        <a:accent4>
          <a:srgbClr val="000000"/>
        </a:accent4>
        <a:accent5>
          <a:srgbClr val="AFB7BE"/>
        </a:accent5>
        <a:accent6>
          <a:srgbClr val="B8D028"/>
        </a:accent6>
        <a:hlink>
          <a:srgbClr val="FF6600"/>
        </a:hlink>
        <a:folHlink>
          <a:srgbClr val="2F83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RP slide">
  <a:themeElements>
    <a:clrScheme name="CORP slide 14">
      <a:dk1>
        <a:srgbClr val="000000"/>
      </a:dk1>
      <a:lt1>
        <a:srgbClr val="FFFFFF"/>
      </a:lt1>
      <a:dk2>
        <a:srgbClr val="000000"/>
      </a:dk2>
      <a:lt2>
        <a:srgbClr val="8BA1AF"/>
      </a:lt2>
      <a:accent1>
        <a:srgbClr val="40637A"/>
      </a:accent1>
      <a:accent2>
        <a:srgbClr val="CBE62D"/>
      </a:accent2>
      <a:accent3>
        <a:srgbClr val="FFFFFF"/>
      </a:accent3>
      <a:accent4>
        <a:srgbClr val="000000"/>
      </a:accent4>
      <a:accent5>
        <a:srgbClr val="AFB7BE"/>
      </a:accent5>
      <a:accent6>
        <a:srgbClr val="B8D028"/>
      </a:accent6>
      <a:hlink>
        <a:srgbClr val="FF6600"/>
      </a:hlink>
      <a:folHlink>
        <a:srgbClr val="2F83B8"/>
      </a:folHlink>
    </a:clrScheme>
    <a:fontScheme name="CORP sli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CORP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637A"/>
        </a:accent1>
        <a:accent2>
          <a:srgbClr val="CBE62D"/>
        </a:accent2>
        <a:accent3>
          <a:srgbClr val="FFFFFF"/>
        </a:accent3>
        <a:accent4>
          <a:srgbClr val="000000"/>
        </a:accent4>
        <a:accent5>
          <a:srgbClr val="AFB7BE"/>
        </a:accent5>
        <a:accent6>
          <a:srgbClr val="B8D028"/>
        </a:accent6>
        <a:hlink>
          <a:srgbClr val="8BA1AF"/>
        </a:hlink>
        <a:folHlink>
          <a:srgbClr val="2F83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 slide 14">
        <a:dk1>
          <a:srgbClr val="000000"/>
        </a:dk1>
        <a:lt1>
          <a:srgbClr val="FFFFFF"/>
        </a:lt1>
        <a:dk2>
          <a:srgbClr val="000000"/>
        </a:dk2>
        <a:lt2>
          <a:srgbClr val="8BA1AF"/>
        </a:lt2>
        <a:accent1>
          <a:srgbClr val="40637A"/>
        </a:accent1>
        <a:accent2>
          <a:srgbClr val="CBE62D"/>
        </a:accent2>
        <a:accent3>
          <a:srgbClr val="FFFFFF"/>
        </a:accent3>
        <a:accent4>
          <a:srgbClr val="000000"/>
        </a:accent4>
        <a:accent5>
          <a:srgbClr val="AFB7BE"/>
        </a:accent5>
        <a:accent6>
          <a:srgbClr val="B8D028"/>
        </a:accent6>
        <a:hlink>
          <a:srgbClr val="FF6600"/>
        </a:hlink>
        <a:folHlink>
          <a:srgbClr val="2F83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26559</TotalTime>
  <Words>381</Words>
  <Application>Microsoft Office PowerPoint</Application>
  <PresentationFormat>Prezentácia na obrazovke (4:3)</PresentationFormat>
  <Paragraphs>107</Paragraphs>
  <Slides>11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CORP slide</vt:lpstr>
      <vt:lpstr>2_CORP slide</vt:lpstr>
      <vt:lpstr>Firemná prezentácia</vt:lpstr>
      <vt:lpstr>Prezentácia programu PowerPoint</vt:lpstr>
      <vt:lpstr>IPM Group – Riešenia preverené praxou ... </vt:lpstr>
      <vt:lpstr>IPM Solutions – dnes</vt:lpstr>
      <vt:lpstr>PTC – stručný prehľad</vt:lpstr>
      <vt:lpstr>IPM Solutions – stredné školy a univerzity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PTC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PTC Corporate Template</dc:title>
  <dc:subject>2006</dc:subject>
  <dc:creator>PTC MArketing</dc:creator>
  <cp:lastModifiedBy>Marian Králik</cp:lastModifiedBy>
  <cp:revision>1168</cp:revision>
  <cp:lastPrinted>2006-02-07T21:42:25Z</cp:lastPrinted>
  <dcterms:created xsi:type="dcterms:W3CDTF">2009-12-16T16:26:38Z</dcterms:created>
  <dcterms:modified xsi:type="dcterms:W3CDTF">2013-02-05T10:20:55Z</dcterms:modified>
</cp:coreProperties>
</file>